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8"/>
  </p:notesMasterIdLst>
  <p:handoutMasterIdLst>
    <p:handoutMasterId r:id="rId19"/>
  </p:handoutMasterIdLst>
  <p:sldIdLst>
    <p:sldId id="308" r:id="rId7"/>
    <p:sldId id="359" r:id="rId8"/>
    <p:sldId id="355" r:id="rId9"/>
    <p:sldId id="360" r:id="rId10"/>
    <p:sldId id="362" r:id="rId11"/>
    <p:sldId id="368" r:id="rId12"/>
    <p:sldId id="363" r:id="rId13"/>
    <p:sldId id="364" r:id="rId14"/>
    <p:sldId id="365" r:id="rId15"/>
    <p:sldId id="366" r:id="rId16"/>
    <p:sldId id="367" r:id="rId17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lea, Amy" initials="G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A9D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9023" autoAdjust="0"/>
  </p:normalViewPr>
  <p:slideViewPr>
    <p:cSldViewPr>
      <p:cViewPr>
        <p:scale>
          <a:sx n="98" d="100"/>
          <a:sy n="98" d="100"/>
        </p:scale>
        <p:origin x="-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794" y="-90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961" cy="49760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205" y="0"/>
            <a:ext cx="2950960" cy="49760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r">
              <a:defRPr sz="1200"/>
            </a:lvl1pPr>
          </a:lstStyle>
          <a:p>
            <a:fld id="{8BDCD878-5018-4583-8B91-66001BAC8F21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1733"/>
            <a:ext cx="2950961" cy="497603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205" y="9441733"/>
            <a:ext cx="2950960" cy="497603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r">
              <a:defRPr sz="1200"/>
            </a:lvl1pPr>
          </a:lstStyle>
          <a:p>
            <a:fld id="{28F0025B-B284-4049-903D-089C8F2B1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840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475" cy="497046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0" y="2"/>
            <a:ext cx="2950475" cy="497046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r">
              <a:defRPr sz="1200"/>
            </a:lvl1pPr>
          </a:lstStyle>
          <a:p>
            <a:fld id="{4D46885C-A4CB-4FB8-82D9-6637261B6312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1" tIns="45981" rIns="91961" bIns="4598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39"/>
            <a:ext cx="5447030" cy="4473417"/>
          </a:xfrm>
          <a:prstGeom prst="rect">
            <a:avLst/>
          </a:prstGeom>
        </p:spPr>
        <p:txBody>
          <a:bodyPr vert="horz" lIns="91961" tIns="45981" rIns="91961" bIns="4598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2156"/>
            <a:ext cx="2950475" cy="497046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0" y="9442156"/>
            <a:ext cx="2950475" cy="497046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r">
              <a:defRPr sz="1200"/>
            </a:lvl1pPr>
          </a:lstStyle>
          <a:p>
            <a:fld id="{725E3D70-C049-4E99-93D1-4D0D6DB8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14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9903" indent="-229903">
              <a:buFont typeface="+mj-lt"/>
              <a:buAutoNum type="arabicParenR"/>
            </a:pPr>
            <a:r>
              <a:rPr lang="en-GB" sz="1400" b="1" dirty="0"/>
              <a:t>Size of the UK economy is £1,500bn</a:t>
            </a:r>
          </a:p>
          <a:p>
            <a:pPr marL="747185" lvl="1" indent="-287379">
              <a:buFont typeface="Arial" panose="020B0604020202020204" pitchFamily="34" charset="0"/>
              <a:buChar char="•"/>
            </a:pPr>
            <a:r>
              <a:rPr lang="en-GB" sz="1400" dirty="0"/>
              <a:t>Health and care is around 10% of this….so £150bn</a:t>
            </a:r>
          </a:p>
          <a:p>
            <a:pPr marL="229903" indent="-229903">
              <a:buFont typeface="+mj-lt"/>
              <a:buAutoNum type="arabicParenR"/>
            </a:pPr>
            <a:endParaRPr lang="en-GB" sz="1400" dirty="0"/>
          </a:p>
          <a:p>
            <a:pPr marL="229903" indent="-229903">
              <a:buFont typeface="+mj-lt"/>
              <a:buAutoNum type="arabicParenR"/>
            </a:pPr>
            <a:r>
              <a:rPr lang="en-GB" sz="1400" b="1" dirty="0"/>
              <a:t>To achieve a 1% growth in the UK economy would mean a £15bn increase in GDP</a:t>
            </a:r>
          </a:p>
          <a:p>
            <a:pPr marL="689709" lvl="1" indent="-229903">
              <a:buFont typeface="Arial" panose="020B0604020202020204" pitchFamily="34" charset="0"/>
              <a:buChar char="•"/>
            </a:pPr>
            <a:r>
              <a:rPr lang="en-GB" sz="1400" dirty="0"/>
              <a:t>If health and care contributed its ‘fair share’ towards this it would need to contribute an extra £1.5bn next year</a:t>
            </a:r>
          </a:p>
          <a:p>
            <a:pPr marL="689709" lvl="1" indent="-229903">
              <a:buFont typeface="Arial" panose="020B0604020202020204" pitchFamily="34" charset="0"/>
              <a:buChar char="•"/>
            </a:pPr>
            <a:r>
              <a:rPr lang="en-GB" sz="1400" dirty="0"/>
              <a:t>And an increasing amount over future years as the economy grows</a:t>
            </a:r>
          </a:p>
          <a:p>
            <a:pPr marL="689709" lvl="1" indent="-229903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4855" lvl="1" indent="-344855">
              <a:buFont typeface="+mj-lt"/>
              <a:buAutoNum type="arabicParenR" startAt="3"/>
            </a:pPr>
            <a:r>
              <a:rPr lang="en-GB" sz="1400" b="1" dirty="0"/>
              <a:t>[insert conclusion of work so far]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3D70-C049-4E99-93D1-4D0D6DB8EF4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585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4855" indent="-344855">
              <a:buFont typeface="+mj-lt"/>
              <a:buAutoNum type="arabicParenR"/>
            </a:pPr>
            <a:endParaRPr lang="en-GB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3D70-C049-4E99-93D1-4D0D6DB8EF4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810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4855" indent="-344855">
              <a:buFont typeface="+mj-lt"/>
              <a:buAutoNum type="arabicParenR"/>
            </a:pPr>
            <a:endParaRPr lang="en-GB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3D70-C049-4E99-93D1-4D0D6DB8EF4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810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26CFC8-FAA7-471A-9D75-FB3CA8A48509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26CFC8-FAA7-471A-9D75-FB3CA8A4850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906588"/>
            <a:ext cx="9144000" cy="4951412"/>
          </a:xfrm>
          <a:prstGeom prst="rect">
            <a:avLst/>
          </a:prstGeom>
          <a:solidFill>
            <a:srgbClr val="01D1A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pic>
        <p:nvPicPr>
          <p:cNvPr id="5" name="Picture 28" descr="DH_3268_AW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1800225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9263" y="2266950"/>
            <a:ext cx="8240712" cy="2159000"/>
          </a:xfrm>
        </p:spPr>
        <p:txBody>
          <a:bodyPr/>
          <a:lstStyle>
            <a:lvl1pPr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  <a:br>
              <a:rPr lang="en-GB" noProof="0" smtClean="0"/>
            </a:br>
            <a:endParaRPr lang="en-GB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263" y="5443538"/>
            <a:ext cx="8240712" cy="900112"/>
          </a:xfrm>
        </p:spPr>
        <p:txBody>
          <a:bodyPr wrap="none"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</p:spPr>
        <p:txBody>
          <a:bodyPr/>
          <a:lstStyle>
            <a:lvl1pPr algn="ctr">
              <a:spcBef>
                <a:spcPct val="0"/>
              </a:spcBef>
              <a:defRPr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420426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1441763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425735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9250"/>
            <a:ext cx="38639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19250"/>
            <a:ext cx="386556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150583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3199246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413437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138618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278070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274740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1938" cy="134302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114577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0500" y="358775"/>
            <a:ext cx="1970088" cy="5578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58775"/>
            <a:ext cx="5759450" cy="5578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7164388" y="6308725"/>
            <a:ext cx="1346200" cy="5492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Strategy Group</a:t>
            </a:r>
          </a:p>
        </p:txBody>
      </p:sp>
    </p:spTree>
    <p:extLst>
      <p:ext uri="{BB962C8B-B14F-4D97-AF65-F5344CB8AC3E}">
        <p14:creationId xmlns:p14="http://schemas.microsoft.com/office/powerpoint/2010/main" val="297263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6307138"/>
            <a:ext cx="9144000" cy="550862"/>
          </a:xfrm>
          <a:prstGeom prst="rect">
            <a:avLst/>
          </a:prstGeom>
          <a:solidFill>
            <a:srgbClr val="01D1A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b="1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19250"/>
            <a:ext cx="7881938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58775"/>
            <a:ext cx="7881938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0" y="6308725"/>
            <a:ext cx="539750" cy="550863"/>
          </a:xfrm>
          <a:prstGeom prst="rect">
            <a:avLst/>
          </a:prstGeom>
          <a:solidFill>
            <a:srgbClr val="01D1A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0" rIns="0" bIns="0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34901FBE-8DC1-4B0F-BEF7-5E0017E4A141}" type="slidenum">
              <a:rPr lang="en-GB" smtClean="0">
                <a:solidFill>
                  <a:srgbClr val="FFFFFF"/>
                </a:solidFill>
              </a:rPr>
              <a:pPr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7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7188" algn="l" rtl="0" eaLnBrk="0" fontAlgn="base" hangingPunct="0">
        <a:spcBef>
          <a:spcPct val="20000"/>
        </a:spcBef>
        <a:spcAft>
          <a:spcPct val="0"/>
        </a:spcAft>
        <a:buAutoNum type="arabicPeriod"/>
        <a:defRPr>
          <a:solidFill>
            <a:schemeClr val="tx1"/>
          </a:solidFill>
          <a:latin typeface="+mn-lt"/>
        </a:defRPr>
      </a:lvl2pPr>
      <a:lvl3pPr marL="620713" indent="-2603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</a:defRPr>
      </a:lvl3pPr>
      <a:lvl4pPr marL="881063" indent="-2587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120775" indent="-2381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577975" indent="-238125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2035175" indent="-238125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492375" indent="-238125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949575" indent="-238125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 wrap="square"/>
          <a:lstStyle/>
          <a:p>
            <a:pPr eaLnBrk="1" hangingPunct="1"/>
            <a:r>
              <a:rPr lang="en-GB" altLang="en-US" b="1" dirty="0" smtClean="0"/>
              <a:t>Making the best use of health evidence in policy making</a:t>
            </a:r>
            <a:br>
              <a:rPr lang="en-GB" altLang="en-US" b="1" dirty="0" smtClean="0"/>
            </a:br>
            <a:r>
              <a:rPr lang="en-GB" altLang="en-US" b="1" dirty="0" smtClean="0"/>
              <a:t/>
            </a:r>
            <a:br>
              <a:rPr lang="en-GB" altLang="en-US" b="1" dirty="0" smtClean="0"/>
            </a:br>
            <a:r>
              <a:rPr lang="en-GB" altLang="en-US" sz="2000" b="1" dirty="0" smtClean="0"/>
              <a:t>The role of evidence and expertise in effective policy making: linking transport, health and well-being</a:t>
            </a:r>
            <a:br>
              <a:rPr lang="en-GB" altLang="en-US" sz="2000" b="1" dirty="0" smtClean="0"/>
            </a:br>
            <a:endParaRPr lang="en-GB" altLang="en-US" sz="3200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pPr marL="0" indent="0" eaLnBrk="1" hangingPunct="1"/>
            <a:r>
              <a:rPr lang="en-GB" altLang="en-US" sz="1600" b="1" dirty="0" smtClean="0"/>
              <a:t>4 December 2015, </a:t>
            </a:r>
            <a:r>
              <a:rPr lang="en-GB" altLang="en-US" sz="1600" b="1" dirty="0" err="1" smtClean="0"/>
              <a:t>CSaP</a:t>
            </a:r>
            <a:r>
              <a:rPr lang="en-GB" altLang="en-US" sz="1600" b="1" dirty="0" smtClean="0"/>
              <a:t> professional development policy workshop			</a:t>
            </a:r>
          </a:p>
        </p:txBody>
      </p:sp>
    </p:spTree>
    <p:extLst>
      <p:ext uri="{BB962C8B-B14F-4D97-AF65-F5344CB8AC3E}">
        <p14:creationId xmlns:p14="http://schemas.microsoft.com/office/powerpoint/2010/main" val="272865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7992888" cy="3312368"/>
          </a:xfrm>
        </p:spPr>
        <p:txBody>
          <a:bodyPr/>
          <a:lstStyle/>
          <a:p>
            <a:pPr>
              <a:buAutoNum type="arabicPeriod"/>
            </a:pPr>
            <a:r>
              <a:rPr lang="en-GB" sz="1600" dirty="0" smtClean="0"/>
              <a:t>How do policy makers make the best use of evidence? </a:t>
            </a:r>
          </a:p>
          <a:p>
            <a:pPr marL="538163" lvl="3" indent="0">
              <a:buNone/>
            </a:pPr>
            <a:r>
              <a:rPr lang="en-GB" sz="1200" i="1" dirty="0" smtClean="0"/>
              <a:t>Triangles and circles</a:t>
            </a:r>
          </a:p>
          <a:p>
            <a:pPr marL="0" indent="0"/>
            <a:endParaRPr lang="en-GB" sz="1600" dirty="0" smtClean="0"/>
          </a:p>
          <a:p>
            <a:pPr>
              <a:buAutoNum type="arabicPeriod" startAt="2"/>
            </a:pPr>
            <a:r>
              <a:rPr lang="en-GB" sz="1600" dirty="0" smtClean="0"/>
              <a:t>What counts as evidence?</a:t>
            </a:r>
          </a:p>
          <a:p>
            <a:pPr marL="0" indent="0"/>
            <a:endParaRPr lang="en-GB" sz="1600" dirty="0" smtClean="0"/>
          </a:p>
          <a:p>
            <a:pPr marL="0" indent="0"/>
            <a:r>
              <a:rPr lang="en-GB" sz="1600" dirty="0" smtClean="0"/>
              <a:t>3.   Live issues linked to health </a:t>
            </a:r>
            <a:r>
              <a:rPr lang="en-GB" sz="1600" dirty="0"/>
              <a:t>impacts of transport and </a:t>
            </a:r>
            <a:r>
              <a:rPr lang="en-GB" sz="1600" dirty="0" smtClean="0"/>
              <a:t>travel: </a:t>
            </a:r>
          </a:p>
          <a:p>
            <a:pPr marL="538163" lvl="3" indent="0">
              <a:buNone/>
            </a:pPr>
            <a:r>
              <a:rPr lang="en-GB" sz="1200" i="1" dirty="0"/>
              <a:t>Noise</a:t>
            </a:r>
          </a:p>
          <a:p>
            <a:pPr marL="538163" lvl="3" indent="0">
              <a:buNone/>
            </a:pPr>
            <a:r>
              <a:rPr lang="en-GB" sz="1200" i="1" dirty="0"/>
              <a:t>Accidents </a:t>
            </a:r>
          </a:p>
          <a:p>
            <a:pPr marL="538163" lvl="3" indent="0">
              <a:buNone/>
            </a:pPr>
            <a:r>
              <a:rPr lang="en-GB" sz="1200" i="1" dirty="0" smtClean="0"/>
              <a:t>Air </a:t>
            </a:r>
            <a:r>
              <a:rPr lang="en-GB" sz="1200" i="1" dirty="0"/>
              <a:t>quality</a:t>
            </a:r>
          </a:p>
          <a:p>
            <a:pPr marL="538163" lvl="3" indent="0">
              <a:buNone/>
            </a:pPr>
            <a:r>
              <a:rPr lang="en-GB" sz="1200" i="1" dirty="0" smtClean="0"/>
              <a:t>Obesity/increasing physical activity</a:t>
            </a:r>
            <a:endParaRPr lang="en-GB" sz="1200" i="1" dirty="0"/>
          </a:p>
          <a:p>
            <a:pPr marL="538163" lvl="3" indent="0">
              <a:buNone/>
            </a:pPr>
            <a:endParaRPr lang="en-GB" sz="1200" i="1" dirty="0"/>
          </a:p>
          <a:p>
            <a:pPr marL="0" indent="0"/>
            <a:endParaRPr lang="en-GB" sz="1600" dirty="0" smtClean="0"/>
          </a:p>
          <a:p>
            <a:pPr marL="0" indent="0"/>
            <a:endParaRPr lang="en-GB" sz="1600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16633"/>
            <a:ext cx="7881938" cy="864096"/>
          </a:xfrm>
          <a:noFill/>
        </p:spPr>
        <p:txBody>
          <a:bodyPr wrap="square"/>
          <a:lstStyle/>
          <a:p>
            <a:r>
              <a:rPr lang="en-GB" altLang="en-US" sz="2200" b="1" dirty="0" smtClean="0"/>
              <a:t/>
            </a:r>
            <a:br>
              <a:rPr lang="en-GB" altLang="en-US" sz="2200" b="1" dirty="0" smtClean="0"/>
            </a:br>
            <a:r>
              <a:rPr lang="en-GB" altLang="en-US" sz="2200" b="1" dirty="0" smtClean="0"/>
              <a:t>Overview</a:t>
            </a:r>
          </a:p>
        </p:txBody>
      </p:sp>
      <p:sp>
        <p:nvSpPr>
          <p:cNvPr id="21" name="Right Arrow 20"/>
          <p:cNvSpPr/>
          <p:nvPr/>
        </p:nvSpPr>
        <p:spPr>
          <a:xfrm rot="10800000">
            <a:off x="765175" y="6405563"/>
            <a:ext cx="1584325" cy="385762"/>
          </a:xfrm>
          <a:prstGeom prst="rightArrow">
            <a:avLst>
              <a:gd name="adj1" fmla="val 40416"/>
              <a:gd name="adj2" fmla="val 50000"/>
            </a:avLst>
          </a:prstGeom>
          <a:solidFill>
            <a:srgbClr val="01D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en-GB" sz="1200">
              <a:solidFill>
                <a:srgbClr val="FFFFFF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2555776" y="2420888"/>
            <a:ext cx="1584176" cy="1008112"/>
          </a:xfrm>
          <a:prstGeom prst="wedgeRoundRectCallou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881938" cy="51845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0" indent="0"/>
            <a:endParaRPr lang="en-GB" sz="1600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5"/>
            <a:ext cx="7881938" cy="648073"/>
          </a:xfrm>
          <a:noFill/>
        </p:spPr>
        <p:txBody>
          <a:bodyPr wrap="square"/>
          <a:lstStyle/>
          <a:p>
            <a:r>
              <a:rPr lang="en-GB" altLang="en-US" sz="2200" b="1" dirty="0" smtClean="0"/>
              <a:t>How </a:t>
            </a:r>
            <a:r>
              <a:rPr lang="en-GB" altLang="en-US" sz="2200" b="1" dirty="0"/>
              <a:t>do policy makers make the best use of evidence?</a:t>
            </a:r>
          </a:p>
        </p:txBody>
      </p:sp>
      <p:sp>
        <p:nvSpPr>
          <p:cNvPr id="21" name="Right Arrow 20"/>
          <p:cNvSpPr/>
          <p:nvPr/>
        </p:nvSpPr>
        <p:spPr>
          <a:xfrm rot="10800000">
            <a:off x="765175" y="6405563"/>
            <a:ext cx="1584325" cy="385762"/>
          </a:xfrm>
          <a:prstGeom prst="rightArrow">
            <a:avLst>
              <a:gd name="adj1" fmla="val 40416"/>
              <a:gd name="adj2" fmla="val 50000"/>
            </a:avLst>
          </a:prstGeom>
          <a:solidFill>
            <a:srgbClr val="01D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en-GB" sz="1200">
              <a:solidFill>
                <a:srgbClr val="FFFFFF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2555776" y="2420888"/>
            <a:ext cx="1584176" cy="1008112"/>
          </a:xfrm>
          <a:prstGeom prst="wedgeRoundRectCallou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4" y="620688"/>
            <a:ext cx="2664296" cy="217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46" y="4064940"/>
            <a:ext cx="3888432" cy="2340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05494"/>
            <a:ext cx="4966597" cy="92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2194"/>
            <a:ext cx="3478174" cy="261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735940"/>
            <a:ext cx="3816424" cy="229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503269"/>
            <a:ext cx="4918893" cy="51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26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 bwMode="auto">
          <a:xfrm>
            <a:off x="3779912" y="476672"/>
            <a:ext cx="720080" cy="792088"/>
          </a:xfrm>
          <a:prstGeom prst="down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1691680" y="332656"/>
            <a:ext cx="484632" cy="978408"/>
          </a:xfrm>
          <a:prstGeom prst="down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3779912" y="476672"/>
            <a:ext cx="720080" cy="834392"/>
          </a:xfrm>
          <a:prstGeom prst="down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81074" y="2276872"/>
            <a:ext cx="48245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Define Problem</a:t>
            </a:r>
          </a:p>
          <a:p>
            <a:endParaRPr lang="en-GB" sz="3200" dirty="0" smtClean="0"/>
          </a:p>
          <a:p>
            <a:r>
              <a:rPr lang="en-GB" sz="3200" dirty="0" smtClean="0"/>
              <a:t>Develop Policy Options</a:t>
            </a:r>
          </a:p>
          <a:p>
            <a:endParaRPr lang="en-GB" sz="3200" dirty="0" smtClean="0"/>
          </a:p>
          <a:p>
            <a:r>
              <a:rPr lang="en-GB" sz="3200" dirty="0" smtClean="0"/>
              <a:t>Deliver and Evaluate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764704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i="1" dirty="0" smtClean="0"/>
              <a:t>In summary….</a:t>
            </a:r>
            <a:endParaRPr lang="en-GB" sz="4800" i="1" dirty="0"/>
          </a:p>
        </p:txBody>
      </p:sp>
    </p:spTree>
    <p:extLst>
      <p:ext uri="{BB962C8B-B14F-4D97-AF65-F5344CB8AC3E}">
        <p14:creationId xmlns:p14="http://schemas.microsoft.com/office/powerpoint/2010/main" val="37492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692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200">
                <a:solidFill>
                  <a:schemeClr val="tx1"/>
                </a:solidFill>
              </a:rPr>
              <a:t>Types of Research Evidence</a:t>
            </a:r>
          </a:p>
        </p:txBody>
      </p:sp>
      <p:sp>
        <p:nvSpPr>
          <p:cNvPr id="102405" name="Oval 5"/>
          <p:cNvSpPr>
            <a:spLocks noChangeArrowheads="1"/>
          </p:cNvSpPr>
          <p:nvPr/>
        </p:nvSpPr>
        <p:spPr bwMode="auto">
          <a:xfrm>
            <a:off x="3352800" y="30480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06" name="Oval 6"/>
          <p:cNvSpPr>
            <a:spLocks noChangeArrowheads="1"/>
          </p:cNvSpPr>
          <p:nvPr/>
        </p:nvSpPr>
        <p:spPr bwMode="auto">
          <a:xfrm>
            <a:off x="1828800" y="22860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733800" y="3581400"/>
            <a:ext cx="1295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Impact Evidence</a:t>
            </a:r>
            <a:endParaRPr lang="en-GB" altLang="en-US">
              <a:latin typeface="Times New Roman" charset="0"/>
            </a:endParaRPr>
          </a:p>
        </p:txBody>
      </p:sp>
      <p:sp>
        <p:nvSpPr>
          <p:cNvPr id="102408" name="Oval 8"/>
          <p:cNvSpPr>
            <a:spLocks noChangeArrowheads="1"/>
          </p:cNvSpPr>
          <p:nvPr/>
        </p:nvSpPr>
        <p:spPr bwMode="auto">
          <a:xfrm>
            <a:off x="4953000" y="22860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09" name="Oval 9"/>
          <p:cNvSpPr>
            <a:spLocks noChangeArrowheads="1"/>
          </p:cNvSpPr>
          <p:nvPr/>
        </p:nvSpPr>
        <p:spPr bwMode="auto">
          <a:xfrm>
            <a:off x="4953000" y="38862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10" name="Oval 10"/>
          <p:cNvSpPr>
            <a:spLocks noChangeArrowheads="1"/>
          </p:cNvSpPr>
          <p:nvPr/>
        </p:nvSpPr>
        <p:spPr bwMode="auto">
          <a:xfrm>
            <a:off x="1752600" y="40386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11" name="Oval 11"/>
          <p:cNvSpPr>
            <a:spLocks noChangeArrowheads="1"/>
          </p:cNvSpPr>
          <p:nvPr/>
        </p:nvSpPr>
        <p:spPr bwMode="auto">
          <a:xfrm>
            <a:off x="3352800" y="1524000"/>
            <a:ext cx="2133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3581400" y="2133600"/>
            <a:ext cx="1828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Implementation Evidence</a:t>
            </a:r>
          </a:p>
        </p:txBody>
      </p:sp>
      <p:sp>
        <p:nvSpPr>
          <p:cNvPr id="102413" name="Text Box 13"/>
          <p:cNvSpPr txBox="1">
            <a:spLocks noChangeArrowheads="1"/>
          </p:cNvSpPr>
          <p:nvPr/>
        </p:nvSpPr>
        <p:spPr bwMode="auto">
          <a:xfrm>
            <a:off x="5410200" y="2819400"/>
            <a:ext cx="1447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Descriptive Analytical Evidence</a:t>
            </a: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1981200" y="4419600"/>
            <a:ext cx="152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Economic and Econometric Evidence</a:t>
            </a:r>
            <a:endParaRPr lang="en-GB" altLang="en-US">
              <a:latin typeface="Times New Roman" charset="0"/>
            </a:endParaRPr>
          </a:p>
        </p:txBody>
      </p:sp>
      <p:sp>
        <p:nvSpPr>
          <p:cNvPr id="102415" name="Text Box 15"/>
          <p:cNvSpPr txBox="1">
            <a:spLocks noChangeArrowheads="1"/>
          </p:cNvSpPr>
          <p:nvPr/>
        </p:nvSpPr>
        <p:spPr bwMode="auto">
          <a:xfrm>
            <a:off x="1981200" y="2743200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Ethical Evidence</a:t>
            </a:r>
          </a:p>
        </p:txBody>
      </p:sp>
      <p:sp>
        <p:nvSpPr>
          <p:cNvPr id="102416" name="AutoShape 16"/>
          <p:cNvSpPr>
            <a:spLocks noChangeArrowheads="1"/>
          </p:cNvSpPr>
          <p:nvPr/>
        </p:nvSpPr>
        <p:spPr bwMode="auto">
          <a:xfrm>
            <a:off x="1828800" y="685800"/>
            <a:ext cx="1981200" cy="990600"/>
          </a:xfrm>
          <a:prstGeom prst="wedgeRectCallout">
            <a:avLst>
              <a:gd name="adj1" fmla="val 49199"/>
              <a:gd name="adj2" fmla="val 205611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Experimental</a:t>
            </a:r>
          </a:p>
          <a:p>
            <a:pPr algn="ctr"/>
            <a:r>
              <a:rPr lang="en-GB" altLang="en-US" sz="1800">
                <a:latin typeface="Times New Roman" charset="0"/>
              </a:rPr>
              <a:t>Quasi-Experimental</a:t>
            </a:r>
          </a:p>
          <a:p>
            <a:pPr algn="ctr"/>
            <a:r>
              <a:rPr lang="en-GB" altLang="en-US" sz="1800">
                <a:latin typeface="Times New Roman" charset="0"/>
              </a:rPr>
              <a:t>Counterfactual</a:t>
            </a:r>
          </a:p>
          <a:p>
            <a:pPr algn="ctr"/>
            <a:endParaRPr lang="en-GB" altLang="en-US" sz="1200">
              <a:latin typeface="Times New Roman" charset="0"/>
            </a:endParaRPr>
          </a:p>
        </p:txBody>
      </p:sp>
      <p:sp>
        <p:nvSpPr>
          <p:cNvPr id="102417" name="AutoShape 17"/>
          <p:cNvSpPr>
            <a:spLocks noChangeArrowheads="1"/>
          </p:cNvSpPr>
          <p:nvPr/>
        </p:nvSpPr>
        <p:spPr bwMode="auto">
          <a:xfrm>
            <a:off x="7315200" y="1981200"/>
            <a:ext cx="1524000" cy="1066800"/>
          </a:xfrm>
          <a:prstGeom prst="wedgeRectCallout">
            <a:avLst>
              <a:gd name="adj1" fmla="val -67292"/>
              <a:gd name="adj2" fmla="val 74106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Surveys</a:t>
            </a:r>
          </a:p>
          <a:p>
            <a:pPr algn="ctr"/>
            <a:r>
              <a:rPr lang="en-GB" altLang="en-US" sz="1800">
                <a:latin typeface="Times New Roman" charset="0"/>
              </a:rPr>
              <a:t>Admin Data</a:t>
            </a:r>
          </a:p>
          <a:p>
            <a:pPr algn="ctr"/>
            <a:r>
              <a:rPr lang="en-GB" altLang="en-US" sz="1800">
                <a:latin typeface="Times New Roman" charset="0"/>
              </a:rPr>
              <a:t>Comparative</a:t>
            </a:r>
          </a:p>
          <a:p>
            <a:pPr algn="ctr"/>
            <a:r>
              <a:rPr lang="en-GB" altLang="en-US" sz="1800">
                <a:latin typeface="Times New Roman" charset="0"/>
              </a:rPr>
              <a:t>Qualitative</a:t>
            </a:r>
          </a:p>
        </p:txBody>
      </p:sp>
      <p:sp>
        <p:nvSpPr>
          <p:cNvPr id="102418" name="AutoShape 18"/>
          <p:cNvSpPr>
            <a:spLocks noChangeArrowheads="1"/>
          </p:cNvSpPr>
          <p:nvPr/>
        </p:nvSpPr>
        <p:spPr bwMode="auto">
          <a:xfrm>
            <a:off x="0" y="3200400"/>
            <a:ext cx="1752600" cy="1295400"/>
          </a:xfrm>
          <a:prstGeom prst="wedgeRectCallout">
            <a:avLst>
              <a:gd name="adj1" fmla="val 48824"/>
              <a:gd name="adj2" fmla="val 72917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lang="en-GB" altLang="en-US" sz="1800">
                <a:latin typeface="Times New Roman" charset="0"/>
              </a:rPr>
              <a:t>Cost-Benefit</a:t>
            </a:r>
          </a:p>
          <a:p>
            <a:pPr algn="ctr">
              <a:lnSpc>
                <a:spcPct val="90000"/>
              </a:lnSpc>
            </a:pPr>
            <a:r>
              <a:rPr lang="en-GB" altLang="en-US" sz="1800">
                <a:latin typeface="Times New Roman" charset="0"/>
              </a:rPr>
              <a:t>Cost-Effectiveness</a:t>
            </a:r>
          </a:p>
          <a:p>
            <a:pPr algn="ctr">
              <a:lnSpc>
                <a:spcPct val="90000"/>
              </a:lnSpc>
            </a:pPr>
            <a:r>
              <a:rPr lang="en-GB" altLang="en-US" sz="1800">
                <a:latin typeface="Times New Roman" charset="0"/>
              </a:rPr>
              <a:t>Cost-Utility</a:t>
            </a:r>
          </a:p>
          <a:p>
            <a:pPr algn="ctr">
              <a:lnSpc>
                <a:spcPct val="90000"/>
              </a:lnSpc>
            </a:pPr>
            <a:r>
              <a:rPr lang="en-GB" altLang="en-US" sz="1800">
                <a:latin typeface="Times New Roman" charset="0"/>
              </a:rPr>
              <a:t>Econometrics</a:t>
            </a:r>
          </a:p>
        </p:txBody>
      </p:sp>
      <p:sp>
        <p:nvSpPr>
          <p:cNvPr id="102419" name="AutoShape 19"/>
          <p:cNvSpPr>
            <a:spLocks noChangeArrowheads="1"/>
          </p:cNvSpPr>
          <p:nvPr/>
        </p:nvSpPr>
        <p:spPr bwMode="auto">
          <a:xfrm>
            <a:off x="5334000" y="762000"/>
            <a:ext cx="1981200" cy="1143000"/>
          </a:xfrm>
          <a:prstGeom prst="wedgeRectCallout">
            <a:avLst>
              <a:gd name="adj1" fmla="val -41588"/>
              <a:gd name="adj2" fmla="val 81667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Experimental</a:t>
            </a:r>
          </a:p>
          <a:p>
            <a:pPr algn="ctr"/>
            <a:r>
              <a:rPr lang="en-GB" altLang="en-US" sz="1800">
                <a:latin typeface="Times New Roman" charset="0"/>
              </a:rPr>
              <a:t>Quasi-Experimental </a:t>
            </a:r>
          </a:p>
          <a:p>
            <a:pPr algn="ctr"/>
            <a:r>
              <a:rPr lang="en-GB" altLang="en-US" sz="1800">
                <a:latin typeface="Times New Roman" charset="0"/>
              </a:rPr>
              <a:t>Qualitative</a:t>
            </a:r>
          </a:p>
          <a:p>
            <a:pPr algn="ctr"/>
            <a:r>
              <a:rPr lang="en-GB" altLang="en-US" sz="1800">
                <a:latin typeface="Times New Roman" charset="0"/>
              </a:rPr>
              <a:t>Theories of Change</a:t>
            </a:r>
          </a:p>
        </p:txBody>
      </p:sp>
      <p:sp>
        <p:nvSpPr>
          <p:cNvPr id="102420" name="AutoShape 20"/>
          <p:cNvSpPr>
            <a:spLocks noChangeArrowheads="1"/>
          </p:cNvSpPr>
          <p:nvPr/>
        </p:nvSpPr>
        <p:spPr bwMode="auto">
          <a:xfrm>
            <a:off x="228600" y="1676400"/>
            <a:ext cx="1828800" cy="838200"/>
          </a:xfrm>
          <a:prstGeom prst="wedgeRectCallout">
            <a:avLst>
              <a:gd name="adj1" fmla="val 46009"/>
              <a:gd name="adj2" fmla="val 79167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Social Ethics</a:t>
            </a:r>
          </a:p>
          <a:p>
            <a:pPr algn="ctr"/>
            <a:r>
              <a:rPr lang="en-GB" altLang="en-US" sz="1800">
                <a:latin typeface="Times New Roman" charset="0"/>
              </a:rPr>
              <a:t>Public Consultation</a:t>
            </a:r>
          </a:p>
        </p:txBody>
      </p:sp>
      <p:sp>
        <p:nvSpPr>
          <p:cNvPr id="102421" name="Rectangle 21"/>
          <p:cNvSpPr>
            <a:spLocks noChangeArrowheads="1"/>
          </p:cNvSpPr>
          <p:nvPr/>
        </p:nvSpPr>
        <p:spPr bwMode="auto">
          <a:xfrm>
            <a:off x="3733800" y="495300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>
                <a:latin typeface="Times New Roman" charset="0"/>
              </a:rPr>
              <a:t>Statistical Modelling</a:t>
            </a:r>
          </a:p>
        </p:txBody>
      </p:sp>
      <p:sp>
        <p:nvSpPr>
          <p:cNvPr id="102422" name="AutoShape 22"/>
          <p:cNvSpPr>
            <a:spLocks noChangeArrowheads="1"/>
          </p:cNvSpPr>
          <p:nvPr/>
        </p:nvSpPr>
        <p:spPr bwMode="auto">
          <a:xfrm>
            <a:off x="5410200" y="5867400"/>
            <a:ext cx="2057400" cy="762000"/>
          </a:xfrm>
          <a:prstGeom prst="wedgeRectCallout">
            <a:avLst>
              <a:gd name="adj1" fmla="val -66898"/>
              <a:gd name="adj2" fmla="val -55000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Multivariate </a:t>
            </a:r>
          </a:p>
          <a:p>
            <a:pPr algn="ctr"/>
            <a:r>
              <a:rPr lang="en-GB" altLang="en-US" sz="1800">
                <a:latin typeface="Times New Roman" charset="0"/>
              </a:rPr>
              <a:t>Analysis</a:t>
            </a:r>
            <a:endParaRPr lang="en-GB" altLang="en-US" sz="1200">
              <a:latin typeface="Times New Roman" charset="0"/>
            </a:endParaRP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5334000" y="4572000"/>
            <a:ext cx="144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000">
                <a:latin typeface="Times New Roman" charset="0"/>
              </a:rPr>
              <a:t>Attitudinal Evidence</a:t>
            </a:r>
          </a:p>
        </p:txBody>
      </p:sp>
      <p:sp>
        <p:nvSpPr>
          <p:cNvPr id="102424" name="AutoShape 24"/>
          <p:cNvSpPr>
            <a:spLocks noChangeArrowheads="1"/>
          </p:cNvSpPr>
          <p:nvPr/>
        </p:nvSpPr>
        <p:spPr bwMode="auto">
          <a:xfrm>
            <a:off x="7162800" y="3657600"/>
            <a:ext cx="1600200" cy="838200"/>
          </a:xfrm>
          <a:prstGeom prst="wedgeRectCallout">
            <a:avLst>
              <a:gd name="adj1" fmla="val -54958"/>
              <a:gd name="adj2" fmla="val 90153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800">
                <a:latin typeface="Times New Roman" charset="0"/>
              </a:rPr>
              <a:t>Surveys</a:t>
            </a:r>
          </a:p>
          <a:p>
            <a:pPr algn="ctr"/>
            <a:r>
              <a:rPr lang="en-GB" altLang="en-US" sz="1800">
                <a:latin typeface="Times New Roman" charset="0"/>
              </a:rPr>
              <a:t>Qualitative</a:t>
            </a:r>
          </a:p>
          <a:p>
            <a:pPr algn="ctr"/>
            <a:endParaRPr lang="en-GB" altLang="en-US" sz="1200">
              <a:latin typeface="Times New Roman" charset="0"/>
            </a:endParaRPr>
          </a:p>
        </p:txBody>
      </p:sp>
      <p:sp>
        <p:nvSpPr>
          <p:cNvPr id="102426" name="Oval 26"/>
          <p:cNvSpPr>
            <a:spLocks noChangeArrowheads="1"/>
          </p:cNvSpPr>
          <p:nvPr/>
        </p:nvSpPr>
        <p:spPr bwMode="auto">
          <a:xfrm>
            <a:off x="3419475" y="4221163"/>
            <a:ext cx="19812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46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2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/>
      <p:bldP spid="102406" grpId="0" animBg="1"/>
      <p:bldP spid="102407" grpId="0" autoUpdateAnimBg="0"/>
      <p:bldP spid="102408" grpId="0" animBg="1"/>
      <p:bldP spid="102409" grpId="0" animBg="1"/>
      <p:bldP spid="102410" grpId="0" animBg="1"/>
      <p:bldP spid="102411" grpId="0" animBg="1"/>
      <p:bldP spid="102412" grpId="0" autoUpdateAnimBg="0"/>
      <p:bldP spid="102413" grpId="0" autoUpdateAnimBg="0"/>
      <p:bldP spid="102414" grpId="0" autoUpdateAnimBg="0"/>
      <p:bldP spid="102415" grpId="0" autoUpdateAnimBg="0"/>
      <p:bldP spid="102416" grpId="0" animBg="1" autoUpdateAnimBg="0"/>
      <p:bldP spid="102417" grpId="0" animBg="1" autoUpdateAnimBg="0"/>
      <p:bldP spid="102418" grpId="0" animBg="1" autoUpdateAnimBg="0"/>
      <p:bldP spid="102419" grpId="0" animBg="1" autoUpdateAnimBg="0"/>
      <p:bldP spid="102420" grpId="0" animBg="1" autoUpdateAnimBg="0"/>
      <p:bldP spid="102421" grpId="0" build="p" autoUpdateAnimBg="0"/>
      <p:bldP spid="102422" grpId="0" animBg="1" autoUpdateAnimBg="0"/>
      <p:bldP spid="102423" grpId="0" autoUpdateAnimBg="0"/>
      <p:bldP spid="102424" grpId="0" animBg="1" autoUpdateAnimBg="0"/>
      <p:bldP spid="1024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052736"/>
            <a:ext cx="7881938" cy="4318000"/>
          </a:xfrm>
        </p:spPr>
        <p:txBody>
          <a:bodyPr/>
          <a:lstStyle/>
          <a:p>
            <a:r>
              <a:rPr lang="en-GB" dirty="0" smtClean="0"/>
              <a:t>Transport’s</a:t>
            </a:r>
          </a:p>
          <a:p>
            <a:r>
              <a:rPr lang="en-GB" dirty="0" smtClean="0"/>
              <a:t>Impact on Health 	What Impact and How	</a:t>
            </a:r>
          </a:p>
          <a:p>
            <a:endParaRPr lang="en-GB" dirty="0" smtClean="0"/>
          </a:p>
          <a:p>
            <a:r>
              <a:rPr lang="en-GB" dirty="0" smtClean="0"/>
              <a:t>Accidents	-	Death/Injury</a:t>
            </a:r>
          </a:p>
          <a:p>
            <a:r>
              <a:rPr lang="en-GB" dirty="0" smtClean="0"/>
              <a:t>Emissions	-	Disease</a:t>
            </a:r>
          </a:p>
          <a:p>
            <a:r>
              <a:rPr lang="en-GB" dirty="0" smtClean="0"/>
              <a:t>Noise		-	Wellbeing/Mental Health</a:t>
            </a:r>
          </a:p>
          <a:p>
            <a:r>
              <a:rPr lang="en-GB" dirty="0" smtClean="0"/>
              <a:t>Fitness (DH)	-	Disease</a:t>
            </a:r>
          </a:p>
          <a:p>
            <a:r>
              <a:rPr lang="en-GB" dirty="0" smtClean="0"/>
              <a:t>Jobs		-	Wellbeing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Transport, Health and Wellbeing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Strategy Group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4149080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Linking Health and Wellbeing and Transport policies can…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Reduce Deprivation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Reduce Health Inequalities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Improve Productivity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41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692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>
                <a:solidFill>
                  <a:schemeClr val="tx1"/>
                </a:solidFill>
              </a:rPr>
              <a:t>Noise – emerging evidence</a:t>
            </a:r>
            <a:endParaRPr lang="en-GB" altLang="en-US" dirty="0">
              <a:solidFill>
                <a:schemeClr val="tx1"/>
              </a:solidFill>
            </a:endParaRPr>
          </a:p>
        </p:txBody>
      </p:sp>
      <p:pic>
        <p:nvPicPr>
          <p:cNvPr id="4100" name="Picture 2" descr="image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4968552" cy="351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7600" y="4869160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Source: http</a:t>
            </a:r>
            <a:r>
              <a:rPr lang="en-GB" sz="1200" dirty="0"/>
              <a:t>://www.eea.europa.eu/publications/good-practice-guide-on-noise </a:t>
            </a:r>
          </a:p>
        </p:txBody>
      </p:sp>
      <p:sp>
        <p:nvSpPr>
          <p:cNvPr id="28" name="Content Placeholder 1"/>
          <p:cNvSpPr>
            <a:spLocks noGrp="1"/>
          </p:cNvSpPr>
          <p:nvPr>
            <p:ph idx="1"/>
          </p:nvPr>
        </p:nvSpPr>
        <p:spPr>
          <a:xfrm>
            <a:off x="5196981" y="1052736"/>
            <a:ext cx="3816424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Noise may be an under-estimated source of morbidity and mortality.  </a:t>
            </a: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An </a:t>
            </a:r>
            <a:r>
              <a:rPr lang="en-GB" sz="1400" dirty="0"/>
              <a:t>assessment by a Dutch research organisation was the reported by EU as below.  </a:t>
            </a: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The CAA </a:t>
            </a:r>
            <a:r>
              <a:rPr lang="en-GB" sz="1400" dirty="0"/>
              <a:t>has reviewed evidence about effects on health under contract to </a:t>
            </a:r>
            <a:r>
              <a:rPr lang="en-GB" sz="1400" dirty="0" smtClean="0"/>
              <a:t>Defra.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Defra </a:t>
            </a:r>
            <a:r>
              <a:rPr lang="en-GB" sz="1400" dirty="0"/>
              <a:t>analysis is also steered by a cross-Whitehall group (IGCB(N</a:t>
            </a:r>
            <a:r>
              <a:rPr lang="en-GB" sz="1400" dirty="0" smtClean="0"/>
              <a:t>)).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The </a:t>
            </a:r>
            <a:r>
              <a:rPr lang="en-GB" sz="1400" dirty="0"/>
              <a:t>evidence base is emerging, but noise and poor air quality tend to be correlated, so their effects can be difficult to disentangle.</a:t>
            </a:r>
          </a:p>
        </p:txBody>
      </p:sp>
    </p:spTree>
    <p:extLst>
      <p:ext uri="{BB962C8B-B14F-4D97-AF65-F5344CB8AC3E}">
        <p14:creationId xmlns:p14="http://schemas.microsoft.com/office/powerpoint/2010/main" val="32344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9992" y="836712"/>
            <a:ext cx="4320480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Road </a:t>
            </a:r>
            <a:r>
              <a:rPr lang="en-GB" sz="1400" dirty="0"/>
              <a:t>traffic accidents </a:t>
            </a:r>
            <a:r>
              <a:rPr lang="en-GB" sz="1400" dirty="0" smtClean="0"/>
              <a:t>the </a:t>
            </a:r>
            <a:r>
              <a:rPr lang="en-GB" sz="1400" dirty="0"/>
              <a:t>world’s 3rd largest cause of lost quality and length of life (</a:t>
            </a:r>
            <a:r>
              <a:rPr lang="en-GB" sz="1400" dirty="0" err="1"/>
              <a:t>ie</a:t>
            </a:r>
            <a:r>
              <a:rPr lang="en-GB" sz="1400" dirty="0"/>
              <a:t> DALYs) by </a:t>
            </a:r>
            <a:r>
              <a:rPr lang="en-GB" sz="1400" dirty="0" smtClean="0"/>
              <a:t>2030 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err="1"/>
              <a:t>DfT</a:t>
            </a:r>
            <a:r>
              <a:rPr lang="en-GB" sz="1400" dirty="0"/>
              <a:t> lead on this for the UK.  An important benefit is the value that people attach to fewer accidents.  </a:t>
            </a:r>
            <a:r>
              <a:rPr lang="en-GB" sz="1400" dirty="0" err="1"/>
              <a:t>DfT</a:t>
            </a:r>
            <a:r>
              <a:rPr lang="en-GB" sz="1400" dirty="0"/>
              <a:t> has a well-established </a:t>
            </a:r>
            <a:r>
              <a:rPr lang="en-GB" sz="1400" dirty="0" smtClean="0"/>
              <a:t>methodology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err="1"/>
              <a:t>DfT</a:t>
            </a:r>
            <a:r>
              <a:rPr lang="en-GB" sz="1400" dirty="0"/>
              <a:t> values for preventing fatalities are widely used across government.  </a:t>
            </a:r>
            <a:r>
              <a:rPr lang="en-GB" sz="1400" dirty="0" smtClean="0"/>
              <a:t>Includes </a:t>
            </a:r>
            <a:r>
              <a:rPr lang="en-GB" sz="1400" dirty="0"/>
              <a:t>valuation of reducing accidents – and also about physical activity </a:t>
            </a:r>
            <a:r>
              <a:rPr lang="en-GB" sz="1400" dirty="0" smtClean="0"/>
              <a:t>impacts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OECD are undertaking modelling of the health impacts and cost-effectiveness of interventions to reduce drink-driving mortality and morbidity, as part of their alcohol policy </a:t>
            </a:r>
            <a:r>
              <a:rPr lang="en-GB" sz="1400" dirty="0" smtClean="0"/>
              <a:t>modelling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Evidence </a:t>
            </a:r>
            <a:r>
              <a:rPr lang="en-GB" sz="1400" dirty="0"/>
              <a:t>base is relatively good, but there are gaps and areas where the evidence could be improved.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16633"/>
            <a:ext cx="7881938" cy="720080"/>
          </a:xfrm>
        </p:spPr>
        <p:txBody>
          <a:bodyPr/>
          <a:lstStyle/>
          <a:p>
            <a:r>
              <a:rPr lang="en-GB" dirty="0" smtClean="0"/>
              <a:t>Accidents – evidence could be improved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84784"/>
            <a:ext cx="3744415" cy="314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4641010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WHO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7157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7881938" cy="504056"/>
          </a:xfrm>
        </p:spPr>
        <p:txBody>
          <a:bodyPr/>
          <a:lstStyle/>
          <a:p>
            <a:r>
              <a:rPr lang="en-GB" dirty="0" smtClean="0"/>
              <a:t>Air Quality – </a:t>
            </a:r>
            <a:br>
              <a:rPr lang="en-GB" dirty="0" smtClean="0"/>
            </a:br>
            <a:r>
              <a:rPr lang="en-GB" dirty="0" smtClean="0"/>
              <a:t>evidence base relatively good</a:t>
            </a:r>
            <a:endParaRPr lang="en-GB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117145" y="332656"/>
            <a:ext cx="4824536" cy="62646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Current </a:t>
            </a:r>
            <a:r>
              <a:rPr lang="en-GB" sz="1300" dirty="0"/>
              <a:t>EU legislation </a:t>
            </a:r>
            <a:r>
              <a:rPr lang="en-GB" sz="1300" dirty="0" smtClean="0"/>
              <a:t>limits particulates in atmosphere that countries have to meet - supposed </a:t>
            </a:r>
            <a:r>
              <a:rPr lang="en-GB" sz="1300" dirty="0"/>
              <a:t>to met in 2010, or 2015 if an extension was agreed with the </a:t>
            </a:r>
            <a:r>
              <a:rPr lang="en-GB" sz="1300" dirty="0" smtClean="0"/>
              <a:t>EU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3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Compliance </a:t>
            </a:r>
            <a:r>
              <a:rPr lang="en-GB" sz="1300" dirty="0"/>
              <a:t>is expected in all UK zones by 2020, apart from Greater London, where compliance would be projected by </a:t>
            </a:r>
            <a:r>
              <a:rPr lang="en-GB" sz="1300" dirty="0" smtClean="0"/>
              <a:t>2025 </a:t>
            </a:r>
            <a:endParaRPr lang="en-GB" sz="1300" dirty="0"/>
          </a:p>
          <a:p>
            <a:pPr>
              <a:buFont typeface="Arial" panose="020B0604020202020204" pitchFamily="34" charset="0"/>
              <a:buChar char="•"/>
            </a:pPr>
            <a:endParaRPr lang="en-GB" sz="13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Defra </a:t>
            </a:r>
            <a:r>
              <a:rPr lang="en-GB" sz="1300" dirty="0"/>
              <a:t>are leading work which includes cost-benefit analysis of measures to reduce NO2, such as new clean air </a:t>
            </a:r>
            <a:r>
              <a:rPr lang="en-GB" sz="1300" dirty="0" smtClean="0"/>
              <a:t>zones</a:t>
            </a:r>
          </a:p>
          <a:p>
            <a:pPr marL="0" indent="0"/>
            <a:r>
              <a:rPr lang="en-GB" sz="1300" dirty="0" smtClean="0"/>
              <a:t> </a:t>
            </a:r>
            <a:endParaRPr lang="en-GB" sz="13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Many evidence </a:t>
            </a:r>
            <a:r>
              <a:rPr lang="en-GB" sz="1300" dirty="0"/>
              <a:t>links in the </a:t>
            </a:r>
            <a:r>
              <a:rPr lang="en-GB" sz="1300" dirty="0" smtClean="0"/>
              <a:t>chain: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200" dirty="0" smtClean="0"/>
              <a:t>epidemiological </a:t>
            </a:r>
            <a:r>
              <a:rPr lang="en-GB" sz="1200" dirty="0"/>
              <a:t>data on the impacts of different levels of NO2 on morbidity and mortality (including the difficulty of partitioning impacts into those caused by NO2 and those caused by particulates); </a:t>
            </a:r>
            <a:endParaRPr lang="en-GB" sz="12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200" dirty="0" smtClean="0"/>
              <a:t>sources </a:t>
            </a:r>
            <a:r>
              <a:rPr lang="en-GB" sz="1200" dirty="0"/>
              <a:t>and causes of emissions; </a:t>
            </a:r>
            <a:endParaRPr lang="en-GB" sz="12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200" dirty="0" smtClean="0"/>
              <a:t>impacts </a:t>
            </a:r>
            <a:r>
              <a:rPr lang="en-GB" sz="1200" dirty="0"/>
              <a:t>of policies on emissions; </a:t>
            </a:r>
            <a:r>
              <a:rPr lang="en-GB" sz="1200" dirty="0" smtClean="0"/>
              <a:t>and then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200" dirty="0" smtClean="0"/>
              <a:t>impacts </a:t>
            </a:r>
            <a:r>
              <a:rPr lang="en-GB" sz="1200" dirty="0"/>
              <a:t>of policies on health.  </a:t>
            </a:r>
            <a:endParaRPr lang="en-GB" sz="1200" dirty="0" smtClean="0"/>
          </a:p>
          <a:p>
            <a:pPr marL="360363" lvl="2" indent="0">
              <a:buNone/>
            </a:pPr>
            <a:endParaRPr lang="en-GB" sz="1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Expert </a:t>
            </a:r>
            <a:r>
              <a:rPr lang="en-GB" sz="1300" dirty="0"/>
              <a:t>epidemiological evidence is provided by COMEAP (a DH expert committee</a:t>
            </a:r>
            <a:r>
              <a:rPr lang="en-GB" sz="1300" dirty="0" smtClean="0"/>
              <a:t>), modelling </a:t>
            </a:r>
            <a:r>
              <a:rPr lang="en-GB" sz="1300" dirty="0"/>
              <a:t>is undertaken by consultants under contract to Defra.  The CBA is steered by a cross-Whitehall group, IGCB(AQ</a:t>
            </a:r>
            <a:r>
              <a:rPr lang="en-GB" sz="1300" dirty="0" smtClean="0"/>
              <a:t>) </a:t>
            </a:r>
          </a:p>
          <a:p>
            <a:pPr marL="0" indent="0"/>
            <a:endParaRPr lang="en-GB" sz="13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 smtClean="0"/>
              <a:t>The </a:t>
            </a:r>
            <a:r>
              <a:rPr lang="en-GB" sz="1300" dirty="0"/>
              <a:t>evidence base is relatively good, but there are lots of gaps and areas where the evidence could be </a:t>
            </a:r>
            <a:r>
              <a:rPr lang="en-GB" sz="1300" dirty="0" smtClean="0"/>
              <a:t>improved</a:t>
            </a:r>
            <a:endParaRPr lang="en-GB" sz="1300" dirty="0"/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" y="1412776"/>
            <a:ext cx="4104456" cy="381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9512" y="5239896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Kings College, London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363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7881938" cy="576064"/>
          </a:xfrm>
        </p:spPr>
        <p:txBody>
          <a:bodyPr/>
          <a:lstStyle/>
          <a:p>
            <a:r>
              <a:rPr lang="en-GB" dirty="0" smtClean="0"/>
              <a:t>Obesity/increasing physical activity – evidence good</a:t>
            </a:r>
            <a:endParaRPr lang="en-GB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283967" y="948223"/>
            <a:ext cx="4658668" cy="51125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The importance of action on obesity is established “Healthy Lives, healthy people” 2011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UK government Foresight report  “Tackling obesities: future choices” remains the most comprehensive investigation into obesity and its causes.  Complex problem that requires action across society.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Regular physical activity helps to prevent obesity and excess weight. Over a third of adults are not active at recommended levels.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Extensive evidence base for effective action on active travel – NICE local measure to promote active transport.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Research on barriers to cycling and walking influenced working across LA in Leicestershire</a:t>
            </a:r>
          </a:p>
          <a:p>
            <a:pPr marL="0" indent="0"/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Evaluation – e.g. Cycling Demonstration Towns Programme.  Benefit cost ratio of at least 2:1 </a:t>
            </a:r>
            <a:endParaRPr lang="en-GB" sz="1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4287"/>
            <a:ext cx="374441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7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124744"/>
            <a:ext cx="7881938" cy="4318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Policy making is not linear or simple.  Generally involves defining the problem, developing options and delivery and evaluation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Evidence needed at all stages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Don’t confine evidence to any specific type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The strength and robustness of the evidence base varies – we have to live with that</a:t>
            </a:r>
          </a:p>
          <a:p>
            <a:pPr marL="0" indent="0"/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Evaluation and cost-benefit analysis is increasingly desirable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16633"/>
            <a:ext cx="7881938" cy="504056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118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">
  <a:themeElements>
    <a:clrScheme name="PowerPoint template 1">
      <a:dk1>
        <a:srgbClr val="000000"/>
      </a:dk1>
      <a:lt1>
        <a:srgbClr val="FFFFFF"/>
      </a:lt1>
      <a:dk2>
        <a:srgbClr val="000000"/>
      </a:dk2>
      <a:lt2>
        <a:srgbClr val="B9C9D0"/>
      </a:lt2>
      <a:accent1>
        <a:srgbClr val="34B233"/>
      </a:accent1>
      <a:accent2>
        <a:srgbClr val="CD202C"/>
      </a:accent2>
      <a:accent3>
        <a:srgbClr val="FFFFFF"/>
      </a:accent3>
      <a:accent4>
        <a:srgbClr val="000000"/>
      </a:accent4>
      <a:accent5>
        <a:srgbClr val="AED5AD"/>
      </a:accent5>
      <a:accent6>
        <a:srgbClr val="BA1C27"/>
      </a:accent6>
      <a:hlink>
        <a:srgbClr val="FF5800"/>
      </a:hlink>
      <a:folHlink>
        <a:srgbClr val="FED100"/>
      </a:folHlink>
    </a:clrScheme>
    <a:fontScheme name="PowerPoi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 template 1">
        <a:dk1>
          <a:srgbClr val="000000"/>
        </a:dk1>
        <a:lt1>
          <a:srgbClr val="FFFFFF"/>
        </a:lt1>
        <a:dk2>
          <a:srgbClr val="000000"/>
        </a:dk2>
        <a:lt2>
          <a:srgbClr val="B9C9D0"/>
        </a:lt2>
        <a:accent1>
          <a:srgbClr val="34B233"/>
        </a:accent1>
        <a:accent2>
          <a:srgbClr val="CD202C"/>
        </a:accent2>
        <a:accent3>
          <a:srgbClr val="FFFFFF"/>
        </a:accent3>
        <a:accent4>
          <a:srgbClr val="000000"/>
        </a:accent4>
        <a:accent5>
          <a:srgbClr val="AED5AD"/>
        </a:accent5>
        <a:accent6>
          <a:srgbClr val="BA1C27"/>
        </a:accent6>
        <a:hlink>
          <a:srgbClr val="FF5800"/>
        </a:hlink>
        <a:folHlink>
          <a:srgbClr val="FED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H Presentation" ma:contentTypeID="0x010100B9957A1BF2FBE8478EF96F1BD89AD4CA02008C08D5786CCEC247AC389146BA02DEC7" ma:contentTypeVersion="62" ma:contentTypeDescription="" ma:contentTypeScope="" ma:versionID="cd2fc732e84da6f67b3e0fa5e76c67ff">
  <xsd:schema xmlns:xsd="http://www.w3.org/2001/XMLSchema" xmlns:xs="http://www.w3.org/2001/XMLSchema" xmlns:p="http://schemas.microsoft.com/office/2006/metadata/properties" xmlns:ns1="http://schemas.microsoft.com/sharepoint/v3" xmlns:ns2="1eee4ddb-a1f9-40b8-9282-d53ea582adeb" targetNamespace="http://schemas.microsoft.com/office/2006/metadata/properties" ma:root="true" ma:fieldsID="d2e91efb52ff2284d1430a5ce7324ba0" ns1:_="" ns2:_="">
    <xsd:import namespace="http://schemas.microsoft.com/sharepoint/v3"/>
    <xsd:import namespace="1eee4ddb-a1f9-40b8-9282-d53ea582adeb"/>
    <xsd:element name="properties">
      <xsd:complexType>
        <xsd:sequence>
          <xsd:element name="documentManagement">
            <xsd:complexType>
              <xsd:all>
                <xsd:element ref="ns2:Alternative_x0020_or_x0020_sub_x0020_tiltle" minOccurs="0"/>
                <xsd:element ref="ns2:DocumentAuthor" minOccurs="0"/>
                <xsd:element ref="ns2:Document_x0020_Status" minOccurs="0"/>
                <xsd:element ref="ns2:Document_x0020_Description" minOccurs="0"/>
                <xsd:element ref="ns2:Reviewer" minOccurs="0"/>
                <xsd:element ref="ns2:Approver" minOccurs="0"/>
                <xsd:element ref="ns2:Related_x0020_Document_x0020_Link" minOccurs="0"/>
                <xsd:element ref="ns2:Related_x0020_Document" minOccurs="0"/>
                <xsd:element ref="ns2:External_x0020_File_x0020_Reference" minOccurs="0"/>
                <xsd:element ref="ns2:Retention_x0020_Trigger_x0020_Date" minOccurs="0"/>
                <xsd:element ref="ns2:TaxKeywordTaxHTField" minOccurs="0"/>
                <xsd:element ref="ns2:_dlc_DocId" minOccurs="0"/>
                <xsd:element ref="ns2:_dlc_DocIdUrl" minOccurs="0"/>
                <xsd:element ref="ns2:_dlc_DocIdPersistId" minOccurs="0"/>
                <xsd:element ref="ns2:e993c7ebdb0844bda77b49081e8191e4" minOccurs="0"/>
                <xsd:element ref="ns2:TaxCatchAll" minOccurs="0"/>
                <xsd:element ref="ns2:p5ac729c83584e2f99a2fbaff852a3d5" minOccurs="0"/>
                <xsd:element ref="ns2:a729509b32a34273afbf773e0c72336c" minOccurs="0"/>
                <xsd:element ref="ns2:i06e5c8e6a124e91a91eaec9d03479dc" minOccurs="0"/>
                <xsd:element ref="ns2:TaxCatchAllLabel" minOccurs="0"/>
                <xsd:element ref="ns2:kcf4eeeda3c84b5b986ab6be7add1d2a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36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37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38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ee4ddb-a1f9-40b8-9282-d53ea582adeb" elementFormDefault="qualified">
    <xsd:import namespace="http://schemas.microsoft.com/office/2006/documentManagement/types"/>
    <xsd:import namespace="http://schemas.microsoft.com/office/infopath/2007/PartnerControls"/>
    <xsd:element name="Alternative_x0020_or_x0020_sub_x0020_tiltle" ma:index="1" nillable="true" ma:displayName="Alternative or sub title" ma:internalName="Alternative_x0020_or_x0020_sub_x0020_tiltle">
      <xsd:simpleType>
        <xsd:restriction base="dms:Text">
          <xsd:maxLength value="255"/>
        </xsd:restriction>
      </xsd:simpleType>
    </xsd:element>
    <xsd:element name="DocumentAuthor" ma:index="4" nillable="true" ma:displayName="Additional Authors" ma:list="UserInfo" ma:SharePointGroup="0" ma:internalName="DocumentAuthor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ument_x0020_Status" ma:index="6" nillable="true" ma:displayName="Document Status" ma:default="Shared" ma:format="Dropdown" ma:internalName="Document_x0020_Status" ma:readOnly="false">
      <xsd:simpleType>
        <xsd:restriction base="dms:Choice">
          <xsd:enumeration value="Shared"/>
          <xsd:enumeration value="In Review"/>
          <xsd:enumeration value="Awaiting Approval"/>
          <xsd:enumeration value="Approved"/>
          <xsd:enumeration value="Rejected"/>
        </xsd:restriction>
      </xsd:simpleType>
    </xsd:element>
    <xsd:element name="Document_x0020_Description" ma:index="9" nillable="true" ma:displayName="Document Description" ma:internalName="Document_x0020_Description">
      <xsd:simpleType>
        <xsd:restriction base="dms:Text">
          <xsd:maxLength value="255"/>
        </xsd:restriction>
      </xsd:simpleType>
    </xsd:element>
    <xsd:element name="Reviewer" ma:index="10" nillable="true" ma:displayName="Reviewers" ma:list="UserInfo" ma:SharePointGroup="0" ma:internalName="Reviewer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" ma:index="11" nillable="true" ma:displayName="Approvers" ma:list="UserInfo" ma:SharePointGroup="0" ma:internalName="Approver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lated_x0020_Document_x0020_Link" ma:index="12" nillable="true" ma:displayName="Related Document Link" ma:format="Hyperlink" ma:internalName="Related_x0020_Document_x0020_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Related_x0020_Document" ma:index="13" nillable="true" ma:displayName="Related Document" ma:internalName="Related_x0020_Document">
      <xsd:simpleType>
        <xsd:restriction base="dms:Text">
          <xsd:maxLength value="255"/>
        </xsd:restriction>
      </xsd:simpleType>
    </xsd:element>
    <xsd:element name="External_x0020_File_x0020_Reference" ma:index="15" nillable="true" ma:displayName="Registered Number" ma:internalName="External_x0020_File_x0020_Reference">
      <xsd:simpleType>
        <xsd:restriction base="dms:Text">
          <xsd:maxLength value="255"/>
        </xsd:restriction>
      </xsd:simpleType>
    </xsd:element>
    <xsd:element name="Retention_x0020_Trigger_x0020_Date" ma:index="16" nillable="true" ma:displayName="Retention Trigger Date" ma:format="DateOnly" ma:internalName="Retention_x0020_Trigger_x0020_Date">
      <xsd:simpleType>
        <xsd:restriction base="dms:DateTime"/>
      </xsd:simpleType>
    </xsd:element>
    <xsd:element name="TaxKeywordTaxHTField" ma:index="19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e993c7ebdb0844bda77b49081e8191e4" ma:index="24" nillable="true" ma:taxonomy="true" ma:internalName="e993c7ebdb0844bda77b49081e8191e4" ma:taxonomyFieldName="_cx_SecurityMarkings" ma:displayName="Classification" ma:readOnly="false" ma:default="" ma:fieldId="{e993c7eb-db08-44bd-a77b-49081e8191e4}" ma:sspId="92743a9e-59ef-4080-9313-9c8ffbdd1a8b" ma:termSetId="a9da5f56-ebc6-4d64-8a44-41072e1701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5" nillable="true" ma:displayName="Taxonomy Catch All Column" ma:description="" ma:hidden="true" ma:list="{ea5496a5-a8eb-4322-b0a5-395596748c3f}" ma:internalName="TaxCatchAll" ma:showField="CatchAllData" ma:web="1eee4ddb-a1f9-40b8-9282-d53ea582ad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5ac729c83584e2f99a2fbaff852a3d5" ma:index="28" nillable="true" ma:taxonomy="true" ma:internalName="p5ac729c83584e2f99a2fbaff852a3d5" ma:taxonomyFieldName="Trigger_x0020_Date_x0020_Description" ma:displayName="Trigger Date Description" ma:default="" ma:fieldId="{95ac729c-8358-4e2f-99a2-fbaff852a3d5}" ma:sspId="92743a9e-59ef-4080-9313-9c8ffbdd1a8b" ma:termSetId="67a11b7d-ab7d-4b4c-b26b-fa9cca66061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729509b32a34273afbf773e0c72336c" ma:index="29" nillable="true" ma:taxonomy="true" ma:internalName="a729509b32a34273afbf773e0c72336c" ma:taxonomyFieldName="Document_x0020_Type" ma:displayName="Document Type" ma:readOnly="false" ma:default="" ma:fieldId="{a729509b-32a3-4273-afbf-773e0c72336c}" ma:sspId="92743a9e-59ef-4080-9313-9c8ffbdd1a8b" ma:termSetId="b5534880-eda4-4ff7-954f-b315aee8a3a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06e5c8e6a124e91a91eaec9d03479dc" ma:index="30" nillable="true" ma:taxonomy="true" ma:internalName="i06e5c8e6a124e91a91eaec9d03479dc" ma:taxonomyFieldName="Record_x0020_Class" ma:displayName="Record Class" ma:readOnly="false" ma:default="" ma:fieldId="{206e5c8e-6a12-4e91-a91e-aec9d03479dc}" ma:sspId="92743a9e-59ef-4080-9313-9c8ffbdd1a8b" ma:termSetId="97570a61-5300-4cbe-92e6-1d764864d8f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31" nillable="true" ma:displayName="Taxonomy Catch All Column1" ma:description="" ma:hidden="true" ma:list="{ea5496a5-a8eb-4322-b0a5-395596748c3f}" ma:internalName="TaxCatchAllLabel" ma:readOnly="true" ma:showField="CatchAllDataLabel" ma:web="1eee4ddb-a1f9-40b8-9282-d53ea582ad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cf4eeeda3c84b5b986ab6be7add1d2a" ma:index="32" nillable="true" ma:taxonomy="true" ma:internalName="kcf4eeeda3c84b5b986ab6be7add1d2a" ma:taxonomyFieldName="Document_x0020_Subject" ma:displayName="Document Subject" ma:default="" ma:fieldId="{4cf4eeed-a3c8-4b5b-986a-b6be7add1d2a}" ma:sspId="92743a9e-59ef-4080-9313-9c8ffbdd1a8b" ma:termSetId="4ef993e0-8a5b-4aa8-8f46-c709cbc36fc3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3" ma:displayName="Author"/>
        <xsd:element ref="dcterms:created" minOccurs="0" maxOccurs="1"/>
        <xsd:element ref="dc:identifier" minOccurs="0" maxOccurs="1"/>
        <xsd:element name="contentType" minOccurs="0" maxOccurs="1" type="xsd:string" ma:index="27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ac729c83584e2f99a2fbaff852a3d5 xmlns="1eee4ddb-a1f9-40b8-9282-d53ea582adeb">
      <Terms xmlns="http://schemas.microsoft.com/office/infopath/2007/PartnerControls"/>
    </p5ac729c83584e2f99a2fbaff852a3d5>
    <Alternative_x0020_or_x0020_sub_x0020_tiltle xmlns="1eee4ddb-a1f9-40b8-9282-d53ea582adeb" xsi:nil="true"/>
    <DocumentAuthor xmlns="1eee4ddb-a1f9-40b8-9282-d53ea582adeb">
      <UserInfo>
        <DisplayName/>
        <AccountId xsi:nil="true"/>
        <AccountType/>
      </UserInfo>
    </DocumentAuthor>
    <i06e5c8e6a124e91a91eaec9d03479dc xmlns="1eee4ddb-a1f9-40b8-9282-d53ea582adeb">
      <Terms xmlns="http://schemas.microsoft.com/office/infopath/2007/PartnerControls"/>
    </i06e5c8e6a124e91a91eaec9d03479dc>
    <External_x0020_File_x0020_Reference xmlns="1eee4ddb-a1f9-40b8-9282-d53ea582adeb" xsi:nil="true"/>
    <kcf4eeeda3c84b5b986ab6be7add1d2a xmlns="1eee4ddb-a1f9-40b8-9282-d53ea582adeb">
      <Terms xmlns="http://schemas.microsoft.com/office/infopath/2007/PartnerControls"/>
    </kcf4eeeda3c84b5b986ab6be7add1d2a>
    <Approver xmlns="1eee4ddb-a1f9-40b8-9282-d53ea582adeb">
      <UserInfo>
        <DisplayName/>
        <AccountId xsi:nil="true"/>
        <AccountType/>
      </UserInfo>
    </Approver>
    <TaxCatchAll xmlns="1eee4ddb-a1f9-40b8-9282-d53ea582adeb"/>
    <Reviewer xmlns="1eee4ddb-a1f9-40b8-9282-d53ea582adeb">
      <UserInfo>
        <DisplayName/>
        <AccountId xsi:nil="true"/>
        <AccountType/>
      </UserInfo>
    </Reviewer>
    <Related_x0020_Document_x0020_Link xmlns="1eee4ddb-a1f9-40b8-9282-d53ea582adeb">
      <Url xsi:nil="true"/>
      <Description xsi:nil="true"/>
    </Related_x0020_Document_x0020_Link>
    <Retention_x0020_Trigger_x0020_Date xmlns="1eee4ddb-a1f9-40b8-9282-d53ea582adeb" xsi:nil="true"/>
    <e993c7ebdb0844bda77b49081e8191e4 xmlns="1eee4ddb-a1f9-40b8-9282-d53ea582adeb">
      <Terms xmlns="http://schemas.microsoft.com/office/infopath/2007/PartnerControls"/>
    </e993c7ebdb0844bda77b49081e8191e4>
    <Related_x0020_Document xmlns="1eee4ddb-a1f9-40b8-9282-d53ea582adeb" xsi:nil="true"/>
    <Document_x0020_Status xmlns="1eee4ddb-a1f9-40b8-9282-d53ea582adeb">Shared</Document_x0020_Status>
    <TaxKeywordTaxHTField xmlns="1eee4ddb-a1f9-40b8-9282-d53ea582adeb">
      <Terms xmlns="http://schemas.microsoft.com/office/infopath/2007/PartnerControls"/>
    </TaxKeywordTaxHTField>
    <a729509b32a34273afbf773e0c72336c xmlns="1eee4ddb-a1f9-40b8-9282-d53ea582adeb">
      <Terms xmlns="http://schemas.microsoft.com/office/infopath/2007/PartnerControls"/>
    </a729509b32a34273afbf773e0c72336c>
    <Document_x0020_Description xmlns="1eee4ddb-a1f9-40b8-9282-d53ea582adeb" xsi:nil="true"/>
    <_dlc_DocId xmlns="1eee4ddb-a1f9-40b8-9282-d53ea582adeb">AAFXSQ5MW4ZD-193-107003</_dlc_DocId>
    <_dlc_ExpireDateSaved xmlns="http://schemas.microsoft.com/sharepoint/v3" xsi:nil="true"/>
    <_dlc_ExpireDate xmlns="http://schemas.microsoft.com/sharepoint/v3">2017-06-13T15:51:30+00:00</_dlc_ExpireDate>
    <_dlc_DocIdUrl xmlns="1eee4ddb-a1f9-40b8-9282-d53ea582adeb">
      <Url>http://iws.ims.gov.uk/sr/gandf/_layouts/DocIdRedir.aspx?ID=AAFXSQ5MW4ZD-193-107003</Url>
      <Description>AAFXSQ5MW4ZD-193-107003</Description>
    </_dlc_DocIdUrl>
  </documentManagement>
</p:properties>
</file>

<file path=customXml/itemProps1.xml><?xml version="1.0" encoding="utf-8"?>
<ds:datastoreItem xmlns:ds="http://schemas.openxmlformats.org/officeDocument/2006/customXml" ds:itemID="{29BCF61E-92A5-4E93-8884-FF6F677E6DC3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2BE8328D-CA30-4F80-8F5B-43AC0F414C6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CAF1748-6F9D-4865-BD0F-0CE5447BF3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eee4ddb-a1f9-40b8-9282-d53ea582ad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4C8CD10-6B15-42E0-9BC8-BA045FE1F35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2A3AA677-B2B2-4F4E-B5C5-15F49225ED78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1eee4ddb-a1f9-40b8-9282-d53ea582adeb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7429</TotalTime>
  <Words>824</Words>
  <Application>Microsoft Office PowerPoint</Application>
  <PresentationFormat>On-screen Show (4:3)</PresentationFormat>
  <Paragraphs>140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PowerPoint template</vt:lpstr>
      <vt:lpstr>Making the best use of health evidence in policy making  The role of evidence and expertise in effective policy making: linking transport, health and well-being </vt:lpstr>
      <vt:lpstr> Overview</vt:lpstr>
      <vt:lpstr>How do policy makers make the best use of evidence?</vt:lpstr>
      <vt:lpstr>PowerPoint Presentation</vt:lpstr>
      <vt:lpstr>Types of Research Evidence</vt:lpstr>
      <vt:lpstr>Transport, Health and Wellbeing</vt:lpstr>
      <vt:lpstr>Noise – emerging evidence</vt:lpstr>
      <vt:lpstr>Accidents – evidence could be improved</vt:lpstr>
      <vt:lpstr>Air Quality –  evidence base relatively good</vt:lpstr>
      <vt:lpstr>Obesity/increasing physical activity – evidence good</vt:lpstr>
      <vt:lpstr>Summary</vt:lpstr>
    </vt:vector>
  </TitlesOfParts>
  <Company>IMS3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investment, human capital and economic growth  evidence pack [DRAFT]</dc:title>
  <dc:creator>Galea, Amy</dc:creator>
  <cp:lastModifiedBy>Moller</cp:lastModifiedBy>
  <cp:revision>287</cp:revision>
  <cp:lastPrinted>2015-05-22T09:58:02Z</cp:lastPrinted>
  <dcterms:created xsi:type="dcterms:W3CDTF">2014-02-10T11:58:18Z</dcterms:created>
  <dcterms:modified xsi:type="dcterms:W3CDTF">2015-12-04T11:34:13Z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0x010100B9957A1BF2FBE8478EF96F1BD89AD4CA02008C08D5786CCEC247AC389146BA02DEC7</vt:lpwstr>
  </property>
  <property fmtid="{D5CDD505-2E9C-101B-9397-08002B2CF9AE}" pid="3" name="TaxKeyword">
    <vt:lpwstr/>
  </property>
  <property fmtid="{D5CDD505-2E9C-101B-9397-08002B2CF9AE}" pid="4" name="Document_x0020_Type">
    <vt:lpwstr/>
  </property>
  <property fmtid="{D5CDD505-2E9C-101B-9397-08002B2CF9AE}" pid="5" name="_cx_SecurityMarkings">
    <vt:lpwstr/>
  </property>
  <property fmtid="{D5CDD505-2E9C-101B-9397-08002B2CF9AE}" pid="6" name="Document_x0020_Subject">
    <vt:lpwstr/>
  </property>
  <property fmtid="{D5CDD505-2E9C-101B-9397-08002B2CF9AE}" pid="7" name="Record_x0020_Class">
    <vt:lpwstr/>
  </property>
  <property fmtid="{D5CDD505-2E9C-101B-9397-08002B2CF9AE}" pid="8" name="Trigger_x0020_Date_x0020_Description">
    <vt:lpwstr/>
  </property>
  <property fmtid="{D5CDD505-2E9C-101B-9397-08002B2CF9AE}" pid="9" name="Record Class">
    <vt:lpwstr/>
  </property>
  <property fmtid="{D5CDD505-2E9C-101B-9397-08002B2CF9AE}" pid="10" name="Trigger Date Description">
    <vt:lpwstr/>
  </property>
  <property fmtid="{D5CDD505-2E9C-101B-9397-08002B2CF9AE}" pid="11" name="Document Subject">
    <vt:lpwstr/>
  </property>
  <property fmtid="{D5CDD505-2E9C-101B-9397-08002B2CF9AE}" pid="12" name="Document Type">
    <vt:lpwstr/>
  </property>
  <property fmtid="{D5CDD505-2E9C-101B-9397-08002B2CF9AE}" pid="13" name="_dlc_policyId">
    <vt:lpwstr>/sr/gandf/Governance and Strategy</vt:lpwstr>
  </property>
  <property fmtid="{D5CDD505-2E9C-101B-9397-08002B2CF9AE}" pid="14" name="ItemRetentionFormula">
    <vt:lpwstr>&lt;formula id="Microsoft.Office.RecordsManagement.PolicyFeatures.Expiration.Formula.BuiltIn"&gt;&lt;number&gt;3&lt;/number&gt;&lt;property&gt;Modified&lt;/property&gt;&lt;propertyId&gt;28cf69c5-fa48-462a-b5cd-27b6f9d2bd5f&lt;/propertyId&gt;&lt;period&gt;years&lt;/period&gt;&lt;/formula&gt;</vt:lpwstr>
  </property>
  <property fmtid="{D5CDD505-2E9C-101B-9397-08002B2CF9AE}" pid="15" name="_dlc_DocIdItemGuid">
    <vt:lpwstr>82058d14-3916-46f9-8a1e-0954821c66b9</vt:lpwstr>
  </property>
</Properties>
</file>