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12"/>
  </p:notesMasterIdLst>
  <p:handoutMasterIdLst>
    <p:handoutMasterId r:id="rId13"/>
  </p:handoutMasterIdLst>
  <p:sldIdLst>
    <p:sldId id="277" r:id="rId2"/>
    <p:sldId id="454" r:id="rId3"/>
    <p:sldId id="448" r:id="rId4"/>
    <p:sldId id="455" r:id="rId5"/>
    <p:sldId id="453" r:id="rId6"/>
    <p:sldId id="447" r:id="rId7"/>
    <p:sldId id="436" r:id="rId8"/>
    <p:sldId id="456" r:id="rId9"/>
    <p:sldId id="457" r:id="rId10"/>
    <p:sldId id="444" r:id="rId11"/>
  </p:sldIdLst>
  <p:sldSz cx="9906000" cy="6858000" type="A4"/>
  <p:notesSz cx="6883400" cy="9906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0000"/>
    <a:srgbClr val="C41200"/>
    <a:srgbClr val="FFFFFF"/>
    <a:srgbClr val="FFFFE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88529" autoAdjust="0"/>
  </p:normalViewPr>
  <p:slideViewPr>
    <p:cSldViewPr>
      <p:cViewPr>
        <p:scale>
          <a:sx n="125" d="100"/>
          <a:sy n="125" d="100"/>
        </p:scale>
        <p:origin x="-930" y="-2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641" tIns="45821" rIns="91641" bIns="45821" numCol="1" anchor="ctr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SzTx/>
              <a:buFontTx/>
              <a:buNone/>
              <a:defRPr sz="1200" b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641" tIns="45821" rIns="91641" bIns="45821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buFontTx/>
              <a:buNone/>
              <a:defRPr sz="1200" b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641" tIns="45821" rIns="91641" bIns="45821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SzTx/>
              <a:buFontTx/>
              <a:buNone/>
              <a:defRPr sz="1200" b="1" dirty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941070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641" tIns="45821" rIns="91641" bIns="45821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buFontTx/>
              <a:buNone/>
              <a:defRPr sz="1200" b="1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92A5C9E-E7FE-4068-B4D2-1E97F75D07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78860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58825" y="742950"/>
            <a:ext cx="5364163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05350"/>
            <a:ext cx="504825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9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SzTx/>
              <a:buFontTx/>
              <a:buNone/>
              <a:defRPr sz="1200" dirty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9410700"/>
            <a:ext cx="29829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1" tIns="45821" rIns="91641" bIns="45821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C61011D-2E6C-4208-8C9C-AF10143EBA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4005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1F62F5A4-2A48-496E-B8F0-7828FE8ACAED}" type="slidenum">
              <a:rPr lang="en-GB" altLang="en-US" sz="1200" smtClean="0">
                <a:solidFill>
                  <a:schemeClr val="tx1"/>
                </a:solidFill>
              </a:rPr>
              <a:pPr/>
              <a:t>1</a:t>
            </a:fld>
            <a:endParaRPr lang="en-GB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67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7892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0" y="9410700"/>
            <a:ext cx="6883400" cy="495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100" smtClean="0">
                <a:latin typeface="Calibri" panose="020F0502020204030204" pitchFamily="34" charset="0"/>
              </a:rPr>
              <a:t>UNCLASSIFIED</a:t>
            </a:r>
          </a:p>
        </p:txBody>
      </p:sp>
      <p:sp>
        <p:nvSpPr>
          <p:cNvPr id="3789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17CB79B0-DFA6-48E7-8BFC-F6DAA84137E4}" type="slidenum">
              <a:rPr lang="en-GB" altLang="en-US" sz="1200" smtClean="0">
                <a:solidFill>
                  <a:schemeClr val="tx1"/>
                </a:solidFill>
              </a:rPr>
              <a:pPr/>
              <a:t>3</a:t>
            </a:fld>
            <a:endParaRPr lang="en-GB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83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9220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0" y="9410700"/>
            <a:ext cx="6883400" cy="495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100" smtClean="0">
                <a:latin typeface="Calibri" panose="020F0502020204030204" pitchFamily="34" charset="0"/>
              </a:rPr>
              <a:t>UNCLASSIFIED</a:t>
            </a:r>
          </a:p>
        </p:txBody>
      </p:sp>
      <p:sp>
        <p:nvSpPr>
          <p:cNvPr id="92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6B3FAB6B-67A4-4D77-8F67-4C91BC6D5533}" type="slidenum">
              <a:rPr lang="en-GB" altLang="en-US" sz="1200" smtClean="0">
                <a:solidFill>
                  <a:schemeClr val="tx1"/>
                </a:solidFill>
              </a:rPr>
              <a:pPr/>
              <a:t>5</a:t>
            </a:fld>
            <a:endParaRPr lang="en-GB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12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5844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0" y="9410700"/>
            <a:ext cx="6883400" cy="495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100" smtClean="0">
                <a:latin typeface="Calibri" panose="020F0502020204030204" pitchFamily="34" charset="0"/>
              </a:rPr>
              <a:t>UNCLASSIFIED</a:t>
            </a:r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3414F345-9B60-46BE-B6BE-BD01F5367180}" type="slidenum">
              <a:rPr lang="en-GB" altLang="en-US" sz="1200" smtClean="0">
                <a:solidFill>
                  <a:schemeClr val="tx1"/>
                </a:solidFill>
              </a:rPr>
              <a:pPr/>
              <a:t>6</a:t>
            </a:fld>
            <a:endParaRPr lang="en-GB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86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13316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0" y="9410700"/>
            <a:ext cx="6883400" cy="495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100" smtClean="0">
                <a:latin typeface="Calibri" panose="020F0502020204030204" pitchFamily="34" charset="0"/>
              </a:rPr>
              <a:t>UNCLASSIFIED</a:t>
            </a:r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355FC85E-34E0-408E-BEB5-4BE781118546}" type="slidenum">
              <a:rPr lang="en-GB" altLang="en-US" sz="1200" smtClean="0">
                <a:solidFill>
                  <a:schemeClr val="tx1"/>
                </a:solidFill>
              </a:rPr>
              <a:pPr/>
              <a:t>7</a:t>
            </a:fld>
            <a:endParaRPr lang="en-GB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718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9700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0" y="9410700"/>
            <a:ext cx="6883400" cy="495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100" smtClean="0">
                <a:latin typeface="Calibri" panose="020F0502020204030204" pitchFamily="34" charset="0"/>
              </a:rPr>
              <a:t>UNCLASSIFIED</a:t>
            </a: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4A134D57-F111-4DDD-A4C9-06122B1989CC}" type="slidenum">
              <a:rPr lang="en-GB" altLang="en-US" sz="1200" smtClean="0">
                <a:solidFill>
                  <a:schemeClr val="tx1"/>
                </a:solidFill>
              </a:rPr>
              <a:pPr/>
              <a:t>10</a:t>
            </a:fld>
            <a:endParaRPr lang="en-GB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87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M Treasu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549275"/>
            <a:ext cx="147478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577850" y="1969096"/>
            <a:ext cx="5959326" cy="707886"/>
          </a:xfr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8100" dir="5400000" algn="ctr" rotWithShape="0">
              <a:schemeClr val="tx2"/>
            </a:outerShdw>
          </a:effectLst>
        </p:spPr>
        <p:txBody>
          <a:bodyPr lIns="90000" rIns="360000">
            <a:spAutoFit/>
          </a:bodyPr>
          <a:lstStyle>
            <a:lvl1pPr marL="0" indent="0" algn="l" rtl="0" eaLnBrk="0" fontAlgn="base" hangingPunct="0">
              <a:lnSpc>
                <a:spcPts val="2400"/>
              </a:lnSpc>
              <a:spcBef>
                <a:spcPct val="50000"/>
              </a:spcBef>
              <a:spcAft>
                <a:spcPct val="0"/>
              </a:spcAft>
              <a:buSzPct val="85000"/>
              <a:buFont typeface="Arial" charset="0"/>
              <a:defRPr lang="en-US" sz="2800" b="1" u="none">
                <a:solidFill>
                  <a:srgbClr val="C412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182" name="Rectangle 10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60400" y="3068960"/>
            <a:ext cx="5876776" cy="396875"/>
          </a:xfrm>
        </p:spPr>
        <p:txBody>
          <a:bodyPr>
            <a:spAutoFit/>
          </a:bodyPr>
          <a:lstStyle>
            <a:lvl1pPr marL="0" indent="0" algn="l">
              <a:defRPr sz="2400">
                <a:solidFill>
                  <a:srgbClr val="C412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ftr" sz="quarter" idx="10"/>
          </p:nvPr>
        </p:nvSpPr>
        <p:spPr>
          <a:xfrm>
            <a:off x="495300" y="6400800"/>
            <a:ext cx="8915400" cy="228600"/>
          </a:xfrm>
          <a:prstGeom prst="rect">
            <a:avLst/>
          </a:prstGeom>
        </p:spPr>
        <p:txBody>
          <a:bodyPr/>
          <a:lstStyle>
            <a:lvl1pPr eaLnBrk="1" hangingPunct="1">
              <a:defRPr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A437-5018-4D61-9AA9-4D3EFAF0F7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3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13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832850" y="6400800"/>
            <a:ext cx="6604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buFontTx/>
              <a:buNone/>
              <a:defRPr sz="1400">
                <a:solidFill>
                  <a:srgbClr val="C41200"/>
                </a:solidFill>
                <a:latin typeface="Arial" charset="0"/>
              </a:defRPr>
            </a:lvl1pPr>
          </a:lstStyle>
          <a:p>
            <a:pPr>
              <a:defRPr/>
            </a:pPr>
            <a:fld id="{21B4CD84-4E6D-49C4-BBAD-0C3C7DC51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7" name="Rectangle 11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577850" y="260350"/>
            <a:ext cx="8750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7850" y="1268413"/>
            <a:ext cx="8750300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Line 8"/>
          <p:cNvSpPr>
            <a:spLocks noChangeShapeType="1"/>
          </p:cNvSpPr>
          <p:nvPr/>
        </p:nvSpPr>
        <p:spPr bwMode="auto">
          <a:xfrm>
            <a:off x="0" y="1052513"/>
            <a:ext cx="99060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0" name="Line 8"/>
          <p:cNvSpPr>
            <a:spLocks noChangeShapeType="1"/>
          </p:cNvSpPr>
          <p:nvPr/>
        </p:nvSpPr>
        <p:spPr bwMode="auto">
          <a:xfrm>
            <a:off x="0" y="6308725"/>
            <a:ext cx="9906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31" name="Picture 8" descr="Treasury_1805_DIGI_A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6381750"/>
            <a:ext cx="170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4" r:id="rId2"/>
    <p:sldLayoutId id="2147484316" r:id="rId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C41200"/>
          </a:solidFill>
          <a:latin typeface="Arial Black" pitchFamily="34" charset="0"/>
        </a:defRPr>
      </a:lvl9pPr>
    </p:titleStyle>
    <p:bodyStyle>
      <a:lvl1pPr marL="514350" indent="-51435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SzPct val="85000"/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085850" indent="-3810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cs typeface="Arial" charset="0"/>
        </a:defRPr>
      </a:lvl2pPr>
      <a:lvl3pPr marL="1638300" indent="-45720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charset="0"/>
        </a:defRPr>
      </a:lvl3pPr>
      <a:lvl4pPr marL="2209800" indent="-38100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charset="0"/>
        </a:defRPr>
      </a:lvl4pPr>
      <a:lvl5pPr marL="2781300" indent="-38100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charset="0"/>
        </a:defRPr>
      </a:lvl5pPr>
      <a:lvl6pPr marL="3238500" indent="-38100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charset="0"/>
        </a:defRPr>
      </a:lvl6pPr>
      <a:lvl7pPr marL="3695700" indent="-38100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charset="0"/>
        </a:defRPr>
      </a:lvl7pPr>
      <a:lvl8pPr marL="4152900" indent="-38100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charset="0"/>
        </a:defRPr>
      </a:lvl8pPr>
      <a:lvl9pPr marL="4610100" indent="-381000" algn="l" rtl="0" eaLnBrk="1" fontAlgn="base" hangingPunct="1">
        <a:lnSpc>
          <a:spcPts val="2400"/>
        </a:lnSpc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11" Type="http://schemas.microsoft.com/office/2007/relationships/hdphoto" Target="../media/hdphoto4.wdp"/><Relationship Id="rId5" Type="http://schemas.openxmlformats.org/officeDocument/2006/relationships/image" Target="../media/image8.gif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.uk/guidance/transport-analysis-guidance-webtag" TargetMode="External"/><Relationship Id="rId2" Type="http://schemas.openxmlformats.org/officeDocument/2006/relationships/hyperlink" Target="https://www.gov.uk/government/publications/the-green-book-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://www.gov.uk/government/collections/carbon-valuation--2" TargetMode="External"/><Relationship Id="rId4" Type="http://schemas.openxmlformats.org/officeDocument/2006/relationships/hyperlink" Target="http://www.gov.uk/government/uploads/system/uploads/attachment_dat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36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203870" y="669347"/>
            <a:ext cx="9355386" cy="2047124"/>
          </a:xfrm>
          <a:ln/>
        </p:spPr>
        <p:txBody>
          <a:bodyPr/>
          <a:lstStyle/>
          <a:p>
            <a:pPr algn="ctr" eaLnBrk="1" hangingPunct="1">
              <a:lnSpc>
                <a:spcPct val="114000"/>
              </a:lnSpc>
              <a:defRPr/>
            </a:pPr>
            <a:r>
              <a:rPr dirty="0"/>
              <a:t>E</a:t>
            </a:r>
            <a:r>
              <a:rPr dirty="0" smtClean="0"/>
              <a:t>nvironmental factors </a:t>
            </a:r>
            <a:r>
              <a:rPr lang="en-US" dirty="0" smtClean="0"/>
              <a:t>in</a:t>
            </a:r>
            <a:r>
              <a:rPr dirty="0" smtClean="0"/>
              <a:t> transport project</a:t>
            </a:r>
            <a:r>
              <a:rPr lang="en-US" dirty="0" smtClean="0"/>
              <a:t> commissioning and</a:t>
            </a:r>
            <a:r>
              <a:rPr dirty="0" smtClean="0"/>
              <a:t> approval 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</a:t>
            </a:r>
            <a:r>
              <a:rPr dirty="0" smtClean="0"/>
              <a:t>rom evidence to influence</a:t>
            </a:r>
          </a:p>
        </p:txBody>
      </p:sp>
      <p:sp>
        <p:nvSpPr>
          <p:cNvPr id="6147" name="Subtitle 7"/>
          <p:cNvSpPr>
            <a:spLocks noGrp="1"/>
          </p:cNvSpPr>
          <p:nvPr>
            <p:ph type="subTitle" sz="quarter" idx="1"/>
          </p:nvPr>
        </p:nvSpPr>
        <p:spPr>
          <a:xfrm>
            <a:off x="2432720" y="3429000"/>
            <a:ext cx="4249738" cy="841256"/>
          </a:xfrm>
        </p:spPr>
        <p:txBody>
          <a:bodyPr/>
          <a:lstStyle/>
          <a:p>
            <a:pPr algn="ctr" eaLnBrk="1" hangingPunct="1"/>
            <a:r>
              <a:rPr lang="en-GB" altLang="en-US" dirty="0" smtClean="0"/>
              <a:t>Vicky Robb </a:t>
            </a:r>
          </a:p>
          <a:p>
            <a:pPr algn="ctr" eaLnBrk="1" hangingPunct="1"/>
            <a:r>
              <a:rPr lang="en-GB" altLang="en-US" sz="1800" dirty="0" smtClean="0">
                <a:solidFill>
                  <a:schemeClr val="tx1"/>
                </a:solidFill>
              </a:rPr>
              <a:t>4 December 2015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512" y="188640"/>
            <a:ext cx="8839646" cy="762000"/>
          </a:xfrm>
        </p:spPr>
        <p:txBody>
          <a:bodyPr/>
          <a:lstStyle/>
          <a:p>
            <a:r>
              <a:rPr lang="en-GB" sz="2000" dirty="0" smtClean="0"/>
              <a:t>Setting the framework – transport planning and delivery goes beyond a single Parliament timescale</a:t>
            </a:r>
            <a:endParaRPr lang="en-GB" sz="2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" y="1412776"/>
            <a:ext cx="2305050" cy="3248025"/>
          </a:xfrm>
          <a:solidFill>
            <a:schemeClr val="tx1"/>
          </a:solidFill>
          <a:ln w="28575">
            <a:solidFill>
              <a:schemeClr val="accent4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D1A437-5018-4D61-9AA9-4D3EFAF0F7D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4" y="1410603"/>
            <a:ext cx="2160240" cy="3069193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24" y="2420888"/>
            <a:ext cx="2265254" cy="3194863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50494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 descr="Large confetti"/>
          <p:cNvSpPr>
            <a:spLocks noGrp="1"/>
          </p:cNvSpPr>
          <p:nvPr>
            <p:ph type="title"/>
          </p:nvPr>
        </p:nvSpPr>
        <p:spPr>
          <a:xfrm>
            <a:off x="200472" y="0"/>
            <a:ext cx="9705528" cy="762000"/>
          </a:xfrm>
        </p:spPr>
        <p:txBody>
          <a:bodyPr/>
          <a:lstStyle/>
          <a:p>
            <a:r>
              <a:rPr lang="en-GB" altLang="en-US" sz="2000" dirty="0" smtClean="0"/>
              <a:t>Are multiple departments involved, delivery stakeholders, and wider interested parties in transport project appraisal and scrutiny</a:t>
            </a:r>
          </a:p>
        </p:txBody>
      </p:sp>
      <p:pic>
        <p:nvPicPr>
          <p:cNvPr id="2" name="Picture 1" descr="HM_Treasu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1412776"/>
            <a:ext cx="2286000" cy="1054100"/>
          </a:xfrm>
          <a:prstGeom prst="rect">
            <a:avLst/>
          </a:prstGeom>
        </p:spPr>
      </p:pic>
      <p:pic>
        <p:nvPicPr>
          <p:cNvPr id="3" name="Picture 2" descr="defr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2708920"/>
            <a:ext cx="2438400" cy="1384300"/>
          </a:xfrm>
          <a:prstGeom prst="rect">
            <a:avLst/>
          </a:prstGeom>
        </p:spPr>
      </p:pic>
      <p:pic>
        <p:nvPicPr>
          <p:cNvPr id="4" name="Picture 3" descr="dft_log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24" y="1052736"/>
            <a:ext cx="3313377" cy="1368569"/>
          </a:xfrm>
          <a:prstGeom prst="rect">
            <a:avLst/>
          </a:prstGeom>
        </p:spPr>
      </p:pic>
      <p:pic>
        <p:nvPicPr>
          <p:cNvPr id="5" name="Picture 4" descr="DECC  logo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4221088"/>
            <a:ext cx="2304256" cy="2236484"/>
          </a:xfrm>
          <a:prstGeom prst="rect">
            <a:avLst/>
          </a:prstGeom>
        </p:spPr>
      </p:pic>
      <p:pic>
        <p:nvPicPr>
          <p:cNvPr id="6" name="Picture 5" descr="NAO-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248" y="980728"/>
            <a:ext cx="2586673" cy="2016224"/>
          </a:xfrm>
          <a:prstGeom prst="rect">
            <a:avLst/>
          </a:prstGeom>
        </p:spPr>
      </p:pic>
      <p:pic>
        <p:nvPicPr>
          <p:cNvPr id="7" name="Picture 6" descr="PAC hearing 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84" y="2924944"/>
            <a:ext cx="3132348" cy="2088232"/>
          </a:xfrm>
          <a:prstGeom prst="rect">
            <a:avLst/>
          </a:prstGeom>
        </p:spPr>
      </p:pic>
      <p:pic>
        <p:nvPicPr>
          <p:cNvPr id="8" name="Picture 7" descr="Transport_for_London_logo_(2013)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92" y="5733256"/>
            <a:ext cx="2880320" cy="850579"/>
          </a:xfrm>
          <a:prstGeom prst="rect">
            <a:avLst/>
          </a:prstGeom>
        </p:spPr>
      </p:pic>
      <p:pic>
        <p:nvPicPr>
          <p:cNvPr id="9" name="Picture 8" descr="9716103-4.jpg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68" y="4149080"/>
            <a:ext cx="3384376" cy="226632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TfC logo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792" y="2708920"/>
            <a:ext cx="3024336" cy="1026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88" y="167680"/>
            <a:ext cx="9361040" cy="762000"/>
          </a:xfrm>
        </p:spPr>
        <p:txBody>
          <a:bodyPr/>
          <a:lstStyle/>
          <a:p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 smtClean="0"/>
              <a:t>Following .</a:t>
            </a:r>
            <a:r>
              <a:rPr lang="en-GB" sz="2000" dirty="0" err="1" smtClean="0"/>
              <a:t>gov.uk</a:t>
            </a:r>
            <a:r>
              <a:rPr lang="en-GB" sz="2000" dirty="0" smtClean="0"/>
              <a:t> guidance on environmental considerations in project appraisal</a:t>
            </a:r>
            <a:r>
              <a:rPr lang="en-GB" sz="2000" dirty="0"/>
              <a:t> </a:t>
            </a:r>
            <a:r>
              <a:rPr lang="en-GB" sz="2000" dirty="0" smtClean="0"/>
              <a:t>is important for ‘usability’ in decision making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D1A437-5018-4D61-9AA9-4D3EFAF0F7D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00472" y="1412776"/>
            <a:ext cx="9505056" cy="5040560"/>
          </a:xfrm>
          <a:ln>
            <a:noFill/>
          </a:ln>
        </p:spPr>
        <p:txBody>
          <a:bodyPr/>
          <a:lstStyle/>
          <a:p>
            <a:r>
              <a:rPr lang="en-US" dirty="0" smtClean="0"/>
              <a:t>							</a:t>
            </a:r>
            <a:r>
              <a:rPr lang="en-US" sz="1800" b="1" dirty="0" smtClean="0"/>
              <a:t>HMT Green Book </a:t>
            </a:r>
          </a:p>
          <a:p>
            <a:r>
              <a:rPr lang="en-US" dirty="0" smtClean="0"/>
              <a:t>					</a:t>
            </a:r>
            <a:r>
              <a:rPr lang="en-US" sz="1400" dirty="0" smtClean="0"/>
              <a:t>		</a:t>
            </a:r>
            <a:r>
              <a:rPr lang="en-US" sz="1000" dirty="0" smtClean="0">
                <a:hlinkClick r:id="rId2"/>
              </a:rPr>
              <a:t>www.gov.uk</a:t>
            </a:r>
            <a:r>
              <a:rPr lang="en-US" sz="1000" dirty="0">
                <a:hlinkClick r:id="rId2"/>
              </a:rPr>
              <a:t>/government/publications/the-green-book</a:t>
            </a:r>
            <a:r>
              <a:rPr lang="en-US" sz="1000" dirty="0" smtClean="0">
                <a:hlinkClick r:id="rId2"/>
              </a:rPr>
              <a:t>-</a:t>
            </a:r>
            <a:r>
              <a:rPr lang="en-US" sz="1000" dirty="0" smtClean="0"/>
              <a:t>	</a:t>
            </a:r>
            <a:r>
              <a:rPr lang="en-US" sz="1000" dirty="0"/>
              <a:t>	</a:t>
            </a:r>
            <a:r>
              <a:rPr lang="en-US" sz="1000" dirty="0" smtClean="0"/>
              <a:t>				                          appraisal</a:t>
            </a:r>
            <a:r>
              <a:rPr lang="en-US" sz="1000" dirty="0"/>
              <a:t>-and-evaluation-in-central-</a:t>
            </a:r>
            <a:r>
              <a:rPr lang="en-US" sz="1000" dirty="0" err="1"/>
              <a:t>governent</a:t>
            </a:r>
            <a:r>
              <a:rPr lang="en-US" sz="1200" dirty="0" smtClean="0"/>
              <a:t>	</a:t>
            </a:r>
          </a:p>
          <a:p>
            <a:r>
              <a:rPr lang="en-US" dirty="0"/>
              <a:t>	</a:t>
            </a:r>
            <a:r>
              <a:rPr lang="en-US" dirty="0" smtClean="0"/>
              <a:t>						</a:t>
            </a:r>
            <a:r>
              <a:rPr lang="en-US" sz="1800" b="1" dirty="0" err="1" smtClean="0"/>
              <a:t>DfT</a:t>
            </a:r>
            <a:r>
              <a:rPr lang="en-US" sz="1800" b="1" dirty="0" smtClean="0"/>
              <a:t> TAG guidance</a:t>
            </a:r>
          </a:p>
          <a:p>
            <a:r>
              <a:rPr lang="en-US" sz="1000" dirty="0" smtClean="0"/>
              <a:t>							</a:t>
            </a:r>
            <a:r>
              <a:rPr lang="en-US" sz="1000" dirty="0" smtClean="0">
                <a:hlinkClick r:id="rId3"/>
              </a:rPr>
              <a:t>www.gov.uk</a:t>
            </a:r>
            <a:r>
              <a:rPr lang="en-US" sz="1000" dirty="0">
                <a:hlinkClick r:id="rId3"/>
              </a:rPr>
              <a:t>/guidance/transport-analysis-guidance-</a:t>
            </a:r>
            <a:r>
              <a:rPr lang="en-US" sz="1000" dirty="0" smtClean="0">
                <a:hlinkClick r:id="rId3"/>
              </a:rPr>
              <a:t>webtag</a:t>
            </a:r>
            <a:endParaRPr lang="en-US" sz="1000" dirty="0" smtClean="0"/>
          </a:p>
          <a:p>
            <a:r>
              <a:rPr lang="en-US" sz="1000" dirty="0" smtClean="0"/>
              <a:t>							</a:t>
            </a:r>
            <a:r>
              <a:rPr lang="en-US" sz="1800" b="1" dirty="0" smtClean="0"/>
              <a:t>Defra Accounting for 								environmental impacts</a:t>
            </a:r>
            <a:r>
              <a:rPr lang="en-US" dirty="0" smtClean="0"/>
              <a:t>								</a:t>
            </a:r>
            <a:r>
              <a:rPr lang="en-US" sz="1000" u="sng" dirty="0" smtClean="0">
                <a:hlinkClick r:id="rId4"/>
              </a:rPr>
              <a:t>www.gov.uk/government/uploads/system/uploads/attachment_data/</a:t>
            </a:r>
            <a:endParaRPr lang="en-GB" sz="1000" dirty="0" smtClean="0"/>
          </a:p>
          <a:p>
            <a:r>
              <a:rPr lang="en-US" sz="1000" dirty="0" smtClean="0"/>
              <a:t>							file/191500/</a:t>
            </a:r>
            <a:r>
              <a:rPr lang="en-US" sz="1000" dirty="0" err="1" smtClean="0"/>
              <a:t>Accounting_for_enviornomental_impacts.pdf</a:t>
            </a:r>
            <a:endParaRPr lang="en-US" sz="1200" dirty="0"/>
          </a:p>
          <a:p>
            <a:r>
              <a:rPr lang="en-US" dirty="0" smtClean="0"/>
              <a:t>							</a:t>
            </a:r>
            <a:r>
              <a:rPr lang="en-US" sz="1800" b="1" dirty="0" smtClean="0"/>
              <a:t>DECC Carbon Valuation</a:t>
            </a:r>
          </a:p>
          <a:p>
            <a:r>
              <a:rPr lang="en-US" dirty="0" smtClean="0"/>
              <a:t>							</a:t>
            </a:r>
            <a:r>
              <a:rPr lang="en-US" sz="1000" dirty="0" smtClean="0">
                <a:hlinkClick r:id="rId5"/>
              </a:rPr>
              <a:t>www.gov.uk</a:t>
            </a:r>
            <a:r>
              <a:rPr lang="en-US" sz="1000" dirty="0">
                <a:hlinkClick r:id="rId5"/>
              </a:rPr>
              <a:t>/government</a:t>
            </a:r>
            <a:r>
              <a:rPr lang="en-US" sz="1000" dirty="0" smtClean="0">
                <a:hlinkClick r:id="rId5"/>
              </a:rPr>
              <a:t>/collections</a:t>
            </a:r>
            <a:r>
              <a:rPr lang="en-US" sz="1000" dirty="0">
                <a:hlinkClick r:id="rId5"/>
              </a:rPr>
              <a:t>/carbon-valuation--</a:t>
            </a:r>
            <a:r>
              <a:rPr lang="en-US" sz="1000" dirty="0" smtClean="0">
                <a:hlinkClick r:id="rId5"/>
              </a:rPr>
              <a:t>2</a:t>
            </a:r>
            <a:endParaRPr lang="en-US" sz="1000" dirty="0" smtClean="0"/>
          </a:p>
          <a:p>
            <a:endParaRPr 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488" y="1556792"/>
            <a:ext cx="4939915" cy="388843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748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 descr="Large confetti"/>
          <p:cNvSpPr>
            <a:spLocks noGrp="1"/>
          </p:cNvSpPr>
          <p:nvPr>
            <p:ph type="title"/>
          </p:nvPr>
        </p:nvSpPr>
        <p:spPr>
          <a:xfrm>
            <a:off x="128464" y="188640"/>
            <a:ext cx="9127678" cy="762000"/>
          </a:xfrm>
        </p:spPr>
        <p:txBody>
          <a:bodyPr/>
          <a:lstStyle/>
          <a:p>
            <a:r>
              <a:rPr lang="en-US" altLang="en-US" sz="2000" dirty="0" smtClean="0"/>
              <a:t>That said, environmental considerations are important but one of a large number of potentially competing inputs.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0672" y="1261540"/>
            <a:ext cx="5121249" cy="5335811"/>
          </a:xfrm>
          <a:prstGeom prst="rect">
            <a:avLst/>
          </a:prstGeom>
        </p:spPr>
      </p:pic>
      <p:sp>
        <p:nvSpPr>
          <p:cNvPr id="819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fld id="{E9D307F3-481F-40B9-800D-29A3616E771A}" type="slidenum">
              <a:rPr lang="en-US" altLang="en-US" sz="1400" smtClean="0">
                <a:solidFill>
                  <a:srgbClr val="C41200"/>
                </a:solidFill>
              </a:rPr>
              <a:pPr/>
              <a:t>5</a:t>
            </a:fld>
            <a:endParaRPr lang="en-US" altLang="en-US" sz="1400" smtClean="0">
              <a:solidFill>
                <a:srgbClr val="C412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61312" y="3212976"/>
            <a:ext cx="20162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I</a:t>
            </a:r>
            <a:r>
              <a:rPr lang="en-US" sz="1800" b="1" dirty="0" smtClean="0"/>
              <a:t>mportant research findings and data fed in as early as possible</a:t>
            </a:r>
            <a:endParaRPr lang="en-US" sz="1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36776" y="6550653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Source: DFT TAG guidance</a:t>
            </a:r>
            <a:endParaRPr lang="en-US" sz="1200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6825208" y="3641414"/>
            <a:ext cx="936104" cy="28803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Left Brace 7"/>
          <p:cNvSpPr/>
          <p:nvPr/>
        </p:nvSpPr>
        <p:spPr bwMode="auto">
          <a:xfrm>
            <a:off x="2792760" y="2780928"/>
            <a:ext cx="189735" cy="1148518"/>
          </a:xfrm>
          <a:prstGeom prst="leftBr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5000"/>
              <a:buFont typeface="Arial" charset="0"/>
              <a:buNone/>
              <a:tabLst/>
            </a:pPr>
            <a:endParaRPr kumimoji="0" lang="en-GB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 descr="Large confetti"/>
          <p:cNvSpPr>
            <a:spLocks noGrp="1"/>
          </p:cNvSpPr>
          <p:nvPr>
            <p:ph type="title"/>
          </p:nvPr>
        </p:nvSpPr>
        <p:spPr>
          <a:xfrm>
            <a:off x="272480" y="332656"/>
            <a:ext cx="8928992" cy="576064"/>
          </a:xfrm>
        </p:spPr>
        <p:txBody>
          <a:bodyPr/>
          <a:lstStyle/>
          <a:p>
            <a:r>
              <a:rPr lang="en-GB" altLang="en-US" sz="2000" dirty="0" smtClean="0"/>
              <a:t/>
            </a:r>
            <a:br>
              <a:rPr lang="en-GB" altLang="en-US" sz="2000" dirty="0" smtClean="0"/>
            </a:br>
            <a:r>
              <a:rPr lang="en-GB" altLang="en-US" sz="2000" dirty="0"/>
              <a:t/>
            </a:r>
            <a:br>
              <a:rPr lang="en-GB" altLang="en-US" sz="2000" dirty="0"/>
            </a:br>
            <a:r>
              <a:rPr lang="en-GB" altLang="en-US" sz="2000" dirty="0"/>
              <a:t/>
            </a:r>
            <a:br>
              <a:rPr lang="en-GB" altLang="en-US" sz="2000" dirty="0"/>
            </a:br>
            <a:r>
              <a:rPr lang="en-GB" altLang="en-US" sz="2000" dirty="0" smtClean="0"/>
              <a:t/>
            </a:r>
            <a:br>
              <a:rPr lang="en-GB" altLang="en-US" sz="2000" dirty="0" smtClean="0"/>
            </a:br>
            <a:r>
              <a:rPr lang="en-GB" altLang="en-US" sz="2000" dirty="0" smtClean="0"/>
              <a:t>Treasury five part business </a:t>
            </a:r>
            <a:r>
              <a:rPr lang="en-GB" altLang="en-US" sz="2000" dirty="0"/>
              <a:t>case </a:t>
            </a:r>
            <a:r>
              <a:rPr lang="en-GB" altLang="en-US" sz="2000" dirty="0" smtClean="0"/>
              <a:t>framework  – a key input to the Major </a:t>
            </a:r>
            <a:r>
              <a:rPr lang="en-GB" altLang="en-US" sz="2000" dirty="0"/>
              <a:t>Projects Review Group </a:t>
            </a:r>
            <a:r>
              <a:rPr lang="en-GB" altLang="en-US" sz="2000" dirty="0" smtClean="0"/>
              <a:t>approval for project funding</a:t>
            </a:r>
            <a:endParaRPr lang="en-GB" altLang="en-US" sz="2000" dirty="0" smtClean="0">
              <a:solidFill>
                <a:srgbClr val="660066"/>
              </a:solidFill>
            </a:endParaRPr>
          </a:p>
        </p:txBody>
      </p:sp>
      <p:grpSp>
        <p:nvGrpSpPr>
          <p:cNvPr id="34821" name="Group 24"/>
          <p:cNvGrpSpPr>
            <a:grpSpLocks/>
          </p:cNvGrpSpPr>
          <p:nvPr/>
        </p:nvGrpSpPr>
        <p:grpSpPr bwMode="auto">
          <a:xfrm>
            <a:off x="4664968" y="1340768"/>
            <a:ext cx="3888432" cy="3816424"/>
            <a:chOff x="6681166" y="2036132"/>
            <a:chExt cx="2928913" cy="2952463"/>
          </a:xfrm>
        </p:grpSpPr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8145636" y="2060848"/>
              <a:ext cx="1464443" cy="1611156"/>
            </a:xfrm>
            <a:custGeom>
              <a:avLst/>
              <a:gdLst>
                <a:gd name="T0" fmla="*/ 640 w 1295"/>
                <a:gd name="T1" fmla="*/ 1295 h 1424"/>
                <a:gd name="T2" fmla="*/ 640 w 1295"/>
                <a:gd name="T3" fmla="*/ 1294 h 1424"/>
                <a:gd name="T4" fmla="*/ 640 w 1295"/>
                <a:gd name="T5" fmla="*/ 1294 h 1424"/>
                <a:gd name="T6" fmla="*/ 640 w 1295"/>
                <a:gd name="T7" fmla="*/ 1261 h 1424"/>
                <a:gd name="T8" fmla="*/ 632 w 1295"/>
                <a:gd name="T9" fmla="*/ 1196 h 1424"/>
                <a:gd name="T10" fmla="*/ 618 w 1295"/>
                <a:gd name="T11" fmla="*/ 1134 h 1424"/>
                <a:gd name="T12" fmla="*/ 601 w 1295"/>
                <a:gd name="T13" fmla="*/ 1075 h 1424"/>
                <a:gd name="T14" fmla="*/ 576 w 1295"/>
                <a:gd name="T15" fmla="*/ 1017 h 1424"/>
                <a:gd name="T16" fmla="*/ 545 w 1295"/>
                <a:gd name="T17" fmla="*/ 963 h 1424"/>
                <a:gd name="T18" fmla="*/ 513 w 1295"/>
                <a:gd name="T19" fmla="*/ 911 h 1424"/>
                <a:gd name="T20" fmla="*/ 472 w 1295"/>
                <a:gd name="T21" fmla="*/ 863 h 1424"/>
                <a:gd name="T22" fmla="*/ 430 w 1295"/>
                <a:gd name="T23" fmla="*/ 821 h 1424"/>
                <a:gd name="T24" fmla="*/ 382 w 1295"/>
                <a:gd name="T25" fmla="*/ 781 h 1424"/>
                <a:gd name="T26" fmla="*/ 330 w 1295"/>
                <a:gd name="T27" fmla="*/ 746 h 1424"/>
                <a:gd name="T28" fmla="*/ 277 w 1295"/>
                <a:gd name="T29" fmla="*/ 717 h 1424"/>
                <a:gd name="T30" fmla="*/ 219 w 1295"/>
                <a:gd name="T31" fmla="*/ 692 h 1424"/>
                <a:gd name="T32" fmla="*/ 159 w 1295"/>
                <a:gd name="T33" fmla="*/ 675 h 1424"/>
                <a:gd name="T34" fmla="*/ 98 w 1295"/>
                <a:gd name="T35" fmla="*/ 661 h 1424"/>
                <a:gd name="T36" fmla="*/ 33 w 1295"/>
                <a:gd name="T37" fmla="*/ 656 h 1424"/>
                <a:gd name="T38" fmla="*/ 0 w 1295"/>
                <a:gd name="T39" fmla="*/ 652 h 1424"/>
                <a:gd name="T40" fmla="*/ 127 w 1295"/>
                <a:gd name="T41" fmla="*/ 329 h 1424"/>
                <a:gd name="T42" fmla="*/ 0 w 1295"/>
                <a:gd name="T43" fmla="*/ 4 h 1424"/>
                <a:gd name="T44" fmla="*/ 67 w 1295"/>
                <a:gd name="T45" fmla="*/ 2 h 1424"/>
                <a:gd name="T46" fmla="*/ 196 w 1295"/>
                <a:gd name="T47" fmla="*/ 16 h 1424"/>
                <a:gd name="T48" fmla="*/ 323 w 1295"/>
                <a:gd name="T49" fmla="*/ 41 h 1424"/>
                <a:gd name="T50" fmla="*/ 444 w 1295"/>
                <a:gd name="T51" fmla="*/ 79 h 1424"/>
                <a:gd name="T52" fmla="*/ 559 w 1295"/>
                <a:gd name="T53" fmla="*/ 127 h 1424"/>
                <a:gd name="T54" fmla="*/ 668 w 1295"/>
                <a:gd name="T55" fmla="*/ 187 h 1424"/>
                <a:gd name="T56" fmla="*/ 772 w 1295"/>
                <a:gd name="T57" fmla="*/ 258 h 1424"/>
                <a:gd name="T58" fmla="*/ 868 w 1295"/>
                <a:gd name="T59" fmla="*/ 337 h 1424"/>
                <a:gd name="T60" fmla="*/ 957 w 1295"/>
                <a:gd name="T61" fmla="*/ 425 h 1424"/>
                <a:gd name="T62" fmla="*/ 1035 w 1295"/>
                <a:gd name="T63" fmla="*/ 521 h 1424"/>
                <a:gd name="T64" fmla="*/ 1104 w 1295"/>
                <a:gd name="T65" fmla="*/ 623 h 1424"/>
                <a:gd name="T66" fmla="*/ 1164 w 1295"/>
                <a:gd name="T67" fmla="*/ 732 h 1424"/>
                <a:gd name="T68" fmla="*/ 1214 w 1295"/>
                <a:gd name="T69" fmla="*/ 850 h 1424"/>
                <a:gd name="T70" fmla="*/ 1252 w 1295"/>
                <a:gd name="T71" fmla="*/ 971 h 1424"/>
                <a:gd name="T72" fmla="*/ 1277 w 1295"/>
                <a:gd name="T73" fmla="*/ 1096 h 1424"/>
                <a:gd name="T74" fmla="*/ 1291 w 1295"/>
                <a:gd name="T75" fmla="*/ 1226 h 1424"/>
                <a:gd name="T76" fmla="*/ 1293 w 1295"/>
                <a:gd name="T77" fmla="*/ 1294 h 1424"/>
                <a:gd name="T78" fmla="*/ 1295 w 1295"/>
                <a:gd name="T79" fmla="*/ 1294 h 1424"/>
                <a:gd name="T80" fmla="*/ 968 w 1295"/>
                <a:gd name="T81" fmla="*/ 1424 h 1424"/>
                <a:gd name="T82" fmla="*/ 640 w 1295"/>
                <a:gd name="T83" fmla="*/ 1295 h 142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95"/>
                <a:gd name="T127" fmla="*/ 0 h 1424"/>
                <a:gd name="T128" fmla="*/ 1295 w 1295"/>
                <a:gd name="T129" fmla="*/ 1424 h 142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95" h="1424">
                  <a:moveTo>
                    <a:pt x="640" y="1295"/>
                  </a:moveTo>
                  <a:lnTo>
                    <a:pt x="640" y="1295"/>
                  </a:lnTo>
                  <a:lnTo>
                    <a:pt x="640" y="1294"/>
                  </a:lnTo>
                  <a:lnTo>
                    <a:pt x="640" y="1261"/>
                  </a:lnTo>
                  <a:lnTo>
                    <a:pt x="636" y="1228"/>
                  </a:lnTo>
                  <a:lnTo>
                    <a:pt x="632" y="1196"/>
                  </a:lnTo>
                  <a:lnTo>
                    <a:pt x="626" y="1165"/>
                  </a:lnTo>
                  <a:lnTo>
                    <a:pt x="618" y="1134"/>
                  </a:lnTo>
                  <a:lnTo>
                    <a:pt x="611" y="1103"/>
                  </a:lnTo>
                  <a:lnTo>
                    <a:pt x="601" y="1075"/>
                  </a:lnTo>
                  <a:lnTo>
                    <a:pt x="590" y="1046"/>
                  </a:lnTo>
                  <a:lnTo>
                    <a:pt x="576" y="1017"/>
                  </a:lnTo>
                  <a:lnTo>
                    <a:pt x="563" y="990"/>
                  </a:lnTo>
                  <a:lnTo>
                    <a:pt x="545" y="963"/>
                  </a:lnTo>
                  <a:lnTo>
                    <a:pt x="530" y="936"/>
                  </a:lnTo>
                  <a:lnTo>
                    <a:pt x="513" y="911"/>
                  </a:lnTo>
                  <a:lnTo>
                    <a:pt x="494" y="886"/>
                  </a:lnTo>
                  <a:lnTo>
                    <a:pt x="472" y="863"/>
                  </a:lnTo>
                  <a:lnTo>
                    <a:pt x="451" y="842"/>
                  </a:lnTo>
                  <a:lnTo>
                    <a:pt x="430" y="821"/>
                  </a:lnTo>
                  <a:lnTo>
                    <a:pt x="405" y="800"/>
                  </a:lnTo>
                  <a:lnTo>
                    <a:pt x="382" y="781"/>
                  </a:lnTo>
                  <a:lnTo>
                    <a:pt x="357" y="763"/>
                  </a:lnTo>
                  <a:lnTo>
                    <a:pt x="330" y="746"/>
                  </a:lnTo>
                  <a:lnTo>
                    <a:pt x="303" y="731"/>
                  </a:lnTo>
                  <a:lnTo>
                    <a:pt x="277" y="717"/>
                  </a:lnTo>
                  <a:lnTo>
                    <a:pt x="248" y="704"/>
                  </a:lnTo>
                  <a:lnTo>
                    <a:pt x="219" y="692"/>
                  </a:lnTo>
                  <a:lnTo>
                    <a:pt x="190" y="683"/>
                  </a:lnTo>
                  <a:lnTo>
                    <a:pt x="159" y="675"/>
                  </a:lnTo>
                  <a:lnTo>
                    <a:pt x="129" y="667"/>
                  </a:lnTo>
                  <a:lnTo>
                    <a:pt x="98" y="661"/>
                  </a:lnTo>
                  <a:lnTo>
                    <a:pt x="65" y="658"/>
                  </a:lnTo>
                  <a:lnTo>
                    <a:pt x="33" y="656"/>
                  </a:lnTo>
                  <a:lnTo>
                    <a:pt x="0" y="654"/>
                  </a:lnTo>
                  <a:lnTo>
                    <a:pt x="0" y="652"/>
                  </a:lnTo>
                  <a:lnTo>
                    <a:pt x="63" y="492"/>
                  </a:lnTo>
                  <a:lnTo>
                    <a:pt x="127" y="329"/>
                  </a:lnTo>
                  <a:lnTo>
                    <a:pt x="63" y="164"/>
                  </a:lnTo>
                  <a:lnTo>
                    <a:pt x="0" y="4"/>
                  </a:lnTo>
                  <a:lnTo>
                    <a:pt x="0" y="0"/>
                  </a:lnTo>
                  <a:lnTo>
                    <a:pt x="67" y="2"/>
                  </a:lnTo>
                  <a:lnTo>
                    <a:pt x="133" y="6"/>
                  </a:lnTo>
                  <a:lnTo>
                    <a:pt x="196" y="16"/>
                  </a:lnTo>
                  <a:lnTo>
                    <a:pt x="259" y="27"/>
                  </a:lnTo>
                  <a:lnTo>
                    <a:pt x="323" y="41"/>
                  </a:lnTo>
                  <a:lnTo>
                    <a:pt x="384" y="58"/>
                  </a:lnTo>
                  <a:lnTo>
                    <a:pt x="444" y="79"/>
                  </a:lnTo>
                  <a:lnTo>
                    <a:pt x="501" y="102"/>
                  </a:lnTo>
                  <a:lnTo>
                    <a:pt x="559" y="127"/>
                  </a:lnTo>
                  <a:lnTo>
                    <a:pt x="615" y="156"/>
                  </a:lnTo>
                  <a:lnTo>
                    <a:pt x="668" y="187"/>
                  </a:lnTo>
                  <a:lnTo>
                    <a:pt x="722" y="221"/>
                  </a:lnTo>
                  <a:lnTo>
                    <a:pt x="772" y="258"/>
                  </a:lnTo>
                  <a:lnTo>
                    <a:pt x="822" y="296"/>
                  </a:lnTo>
                  <a:lnTo>
                    <a:pt x="868" y="337"/>
                  </a:lnTo>
                  <a:lnTo>
                    <a:pt x="912" y="379"/>
                  </a:lnTo>
                  <a:lnTo>
                    <a:pt x="957" y="425"/>
                  </a:lnTo>
                  <a:lnTo>
                    <a:pt x="997" y="471"/>
                  </a:lnTo>
                  <a:lnTo>
                    <a:pt x="1035" y="521"/>
                  </a:lnTo>
                  <a:lnTo>
                    <a:pt x="1072" y="571"/>
                  </a:lnTo>
                  <a:lnTo>
                    <a:pt x="1104" y="623"/>
                  </a:lnTo>
                  <a:lnTo>
                    <a:pt x="1137" y="677"/>
                  </a:lnTo>
                  <a:lnTo>
                    <a:pt x="1164" y="732"/>
                  </a:lnTo>
                  <a:lnTo>
                    <a:pt x="1191" y="790"/>
                  </a:lnTo>
                  <a:lnTo>
                    <a:pt x="1214" y="850"/>
                  </a:lnTo>
                  <a:lnTo>
                    <a:pt x="1235" y="909"/>
                  </a:lnTo>
                  <a:lnTo>
                    <a:pt x="1252" y="971"/>
                  </a:lnTo>
                  <a:lnTo>
                    <a:pt x="1266" y="1032"/>
                  </a:lnTo>
                  <a:lnTo>
                    <a:pt x="1277" y="1096"/>
                  </a:lnTo>
                  <a:lnTo>
                    <a:pt x="1287" y="1161"/>
                  </a:lnTo>
                  <a:lnTo>
                    <a:pt x="1291" y="1226"/>
                  </a:lnTo>
                  <a:lnTo>
                    <a:pt x="1293" y="1294"/>
                  </a:lnTo>
                  <a:lnTo>
                    <a:pt x="1295" y="1294"/>
                  </a:lnTo>
                  <a:lnTo>
                    <a:pt x="1131" y="1359"/>
                  </a:lnTo>
                  <a:lnTo>
                    <a:pt x="968" y="1424"/>
                  </a:lnTo>
                  <a:lnTo>
                    <a:pt x="803" y="1359"/>
                  </a:lnTo>
                  <a:lnTo>
                    <a:pt x="640" y="1295"/>
                  </a:lnTo>
                  <a:close/>
                </a:path>
              </a:pathLst>
            </a:custGeom>
            <a:solidFill>
              <a:schemeClr val="accent3">
                <a:lumMod val="95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marL="95250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7999191" y="3525535"/>
              <a:ext cx="1609261" cy="1463060"/>
            </a:xfrm>
            <a:custGeom>
              <a:avLst/>
              <a:gdLst>
                <a:gd name="T0" fmla="*/ 66 w 1422"/>
                <a:gd name="T1" fmla="*/ 802 h 1294"/>
                <a:gd name="T2" fmla="*/ 129 w 1422"/>
                <a:gd name="T3" fmla="*/ 640 h 1294"/>
                <a:gd name="T4" fmla="*/ 131 w 1422"/>
                <a:gd name="T5" fmla="*/ 640 h 1294"/>
                <a:gd name="T6" fmla="*/ 131 w 1422"/>
                <a:gd name="T7" fmla="*/ 640 h 1294"/>
                <a:gd name="T8" fmla="*/ 196 w 1422"/>
                <a:gd name="T9" fmla="*/ 636 h 1294"/>
                <a:gd name="T10" fmla="*/ 260 w 1422"/>
                <a:gd name="T11" fmla="*/ 627 h 1294"/>
                <a:gd name="T12" fmla="*/ 319 w 1422"/>
                <a:gd name="T13" fmla="*/ 610 h 1294"/>
                <a:gd name="T14" fmla="*/ 379 w 1422"/>
                <a:gd name="T15" fmla="*/ 588 h 1294"/>
                <a:gd name="T16" fmla="*/ 434 w 1422"/>
                <a:gd name="T17" fmla="*/ 562 h 1294"/>
                <a:gd name="T18" fmla="*/ 486 w 1422"/>
                <a:gd name="T19" fmla="*/ 529 h 1294"/>
                <a:gd name="T20" fmla="*/ 536 w 1422"/>
                <a:gd name="T21" fmla="*/ 492 h 1294"/>
                <a:gd name="T22" fmla="*/ 582 w 1422"/>
                <a:gd name="T23" fmla="*/ 452 h 1294"/>
                <a:gd name="T24" fmla="*/ 623 w 1422"/>
                <a:gd name="T25" fmla="*/ 406 h 1294"/>
                <a:gd name="T26" fmla="*/ 659 w 1422"/>
                <a:gd name="T27" fmla="*/ 356 h 1294"/>
                <a:gd name="T28" fmla="*/ 692 w 1422"/>
                <a:gd name="T29" fmla="*/ 304 h 1294"/>
                <a:gd name="T30" fmla="*/ 719 w 1422"/>
                <a:gd name="T31" fmla="*/ 248 h 1294"/>
                <a:gd name="T32" fmla="*/ 740 w 1422"/>
                <a:gd name="T33" fmla="*/ 189 h 1294"/>
                <a:gd name="T34" fmla="*/ 755 w 1422"/>
                <a:gd name="T35" fmla="*/ 127 h 1294"/>
                <a:gd name="T36" fmla="*/ 765 w 1422"/>
                <a:gd name="T37" fmla="*/ 66 h 1294"/>
                <a:gd name="T38" fmla="*/ 769 w 1422"/>
                <a:gd name="T39" fmla="*/ 0 h 1294"/>
                <a:gd name="T40" fmla="*/ 932 w 1422"/>
                <a:gd name="T41" fmla="*/ 64 h 1294"/>
                <a:gd name="T42" fmla="*/ 1260 w 1422"/>
                <a:gd name="T43" fmla="*/ 64 h 1294"/>
                <a:gd name="T44" fmla="*/ 1420 w 1422"/>
                <a:gd name="T45" fmla="*/ 66 h 1294"/>
                <a:gd name="T46" fmla="*/ 1406 w 1422"/>
                <a:gd name="T47" fmla="*/ 196 h 1294"/>
                <a:gd name="T48" fmla="*/ 1381 w 1422"/>
                <a:gd name="T49" fmla="*/ 323 h 1294"/>
                <a:gd name="T50" fmla="*/ 1343 w 1422"/>
                <a:gd name="T51" fmla="*/ 444 h 1294"/>
                <a:gd name="T52" fmla="*/ 1295 w 1422"/>
                <a:gd name="T53" fmla="*/ 560 h 1294"/>
                <a:gd name="T54" fmla="*/ 1235 w 1422"/>
                <a:gd name="T55" fmla="*/ 669 h 1294"/>
                <a:gd name="T56" fmla="*/ 1164 w 1422"/>
                <a:gd name="T57" fmla="*/ 773 h 1294"/>
                <a:gd name="T58" fmla="*/ 1086 w 1422"/>
                <a:gd name="T59" fmla="*/ 869 h 1294"/>
                <a:gd name="T60" fmla="*/ 997 w 1422"/>
                <a:gd name="T61" fmla="*/ 955 h 1294"/>
                <a:gd name="T62" fmla="*/ 903 w 1422"/>
                <a:gd name="T63" fmla="*/ 1036 h 1294"/>
                <a:gd name="T64" fmla="*/ 799 w 1422"/>
                <a:gd name="T65" fmla="*/ 1105 h 1294"/>
                <a:gd name="T66" fmla="*/ 690 w 1422"/>
                <a:gd name="T67" fmla="*/ 1165 h 1294"/>
                <a:gd name="T68" fmla="*/ 575 w 1422"/>
                <a:gd name="T69" fmla="*/ 1215 h 1294"/>
                <a:gd name="T70" fmla="*/ 454 w 1422"/>
                <a:gd name="T71" fmla="*/ 1253 h 1294"/>
                <a:gd name="T72" fmla="*/ 327 w 1422"/>
                <a:gd name="T73" fmla="*/ 1278 h 1294"/>
                <a:gd name="T74" fmla="*/ 196 w 1422"/>
                <a:gd name="T75" fmla="*/ 1292 h 1294"/>
                <a:gd name="T76" fmla="*/ 131 w 1422"/>
                <a:gd name="T77" fmla="*/ 1294 h 1294"/>
                <a:gd name="T78" fmla="*/ 129 w 1422"/>
                <a:gd name="T79" fmla="*/ 1294 h 1294"/>
                <a:gd name="T80" fmla="*/ 129 w 1422"/>
                <a:gd name="T81" fmla="*/ 1290 h 1294"/>
                <a:gd name="T82" fmla="*/ 0 w 1422"/>
                <a:gd name="T83" fmla="*/ 965 h 12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22"/>
                <a:gd name="T127" fmla="*/ 0 h 1294"/>
                <a:gd name="T128" fmla="*/ 1422 w 1422"/>
                <a:gd name="T129" fmla="*/ 1294 h 12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22" h="1294">
                  <a:moveTo>
                    <a:pt x="0" y="965"/>
                  </a:moveTo>
                  <a:lnTo>
                    <a:pt x="66" y="802"/>
                  </a:lnTo>
                  <a:lnTo>
                    <a:pt x="129" y="642"/>
                  </a:lnTo>
                  <a:lnTo>
                    <a:pt x="129" y="640"/>
                  </a:lnTo>
                  <a:lnTo>
                    <a:pt x="131" y="640"/>
                  </a:lnTo>
                  <a:lnTo>
                    <a:pt x="131" y="638"/>
                  </a:lnTo>
                  <a:lnTo>
                    <a:pt x="131" y="640"/>
                  </a:lnTo>
                  <a:lnTo>
                    <a:pt x="164" y="638"/>
                  </a:lnTo>
                  <a:lnTo>
                    <a:pt x="196" y="636"/>
                  </a:lnTo>
                  <a:lnTo>
                    <a:pt x="227" y="633"/>
                  </a:lnTo>
                  <a:lnTo>
                    <a:pt x="260" y="627"/>
                  </a:lnTo>
                  <a:lnTo>
                    <a:pt x="290" y="619"/>
                  </a:lnTo>
                  <a:lnTo>
                    <a:pt x="319" y="610"/>
                  </a:lnTo>
                  <a:lnTo>
                    <a:pt x="350" y="600"/>
                  </a:lnTo>
                  <a:lnTo>
                    <a:pt x="379" y="588"/>
                  </a:lnTo>
                  <a:lnTo>
                    <a:pt x="408" y="575"/>
                  </a:lnTo>
                  <a:lnTo>
                    <a:pt x="434" y="562"/>
                  </a:lnTo>
                  <a:lnTo>
                    <a:pt x="461" y="546"/>
                  </a:lnTo>
                  <a:lnTo>
                    <a:pt x="486" y="529"/>
                  </a:lnTo>
                  <a:lnTo>
                    <a:pt x="511" y="512"/>
                  </a:lnTo>
                  <a:lnTo>
                    <a:pt x="536" y="492"/>
                  </a:lnTo>
                  <a:lnTo>
                    <a:pt x="559" y="473"/>
                  </a:lnTo>
                  <a:lnTo>
                    <a:pt x="582" y="452"/>
                  </a:lnTo>
                  <a:lnTo>
                    <a:pt x="603" y="429"/>
                  </a:lnTo>
                  <a:lnTo>
                    <a:pt x="623" y="406"/>
                  </a:lnTo>
                  <a:lnTo>
                    <a:pt x="642" y="381"/>
                  </a:lnTo>
                  <a:lnTo>
                    <a:pt x="659" y="356"/>
                  </a:lnTo>
                  <a:lnTo>
                    <a:pt x="676" y="331"/>
                  </a:lnTo>
                  <a:lnTo>
                    <a:pt x="692" y="304"/>
                  </a:lnTo>
                  <a:lnTo>
                    <a:pt x="705" y="277"/>
                  </a:lnTo>
                  <a:lnTo>
                    <a:pt x="719" y="248"/>
                  </a:lnTo>
                  <a:lnTo>
                    <a:pt x="730" y="219"/>
                  </a:lnTo>
                  <a:lnTo>
                    <a:pt x="740" y="189"/>
                  </a:lnTo>
                  <a:lnTo>
                    <a:pt x="747" y="160"/>
                  </a:lnTo>
                  <a:lnTo>
                    <a:pt x="755" y="127"/>
                  </a:lnTo>
                  <a:lnTo>
                    <a:pt x="761" y="97"/>
                  </a:lnTo>
                  <a:lnTo>
                    <a:pt x="765" y="66"/>
                  </a:lnTo>
                  <a:lnTo>
                    <a:pt x="769" y="33"/>
                  </a:lnTo>
                  <a:lnTo>
                    <a:pt x="769" y="0"/>
                  </a:lnTo>
                  <a:lnTo>
                    <a:pt x="932" y="64"/>
                  </a:lnTo>
                  <a:lnTo>
                    <a:pt x="1097" y="129"/>
                  </a:lnTo>
                  <a:lnTo>
                    <a:pt x="1260" y="64"/>
                  </a:lnTo>
                  <a:lnTo>
                    <a:pt x="1422" y="0"/>
                  </a:lnTo>
                  <a:lnTo>
                    <a:pt x="1420" y="66"/>
                  </a:lnTo>
                  <a:lnTo>
                    <a:pt x="1416" y="131"/>
                  </a:lnTo>
                  <a:lnTo>
                    <a:pt x="1406" y="196"/>
                  </a:lnTo>
                  <a:lnTo>
                    <a:pt x="1395" y="260"/>
                  </a:lnTo>
                  <a:lnTo>
                    <a:pt x="1381" y="323"/>
                  </a:lnTo>
                  <a:lnTo>
                    <a:pt x="1364" y="383"/>
                  </a:lnTo>
                  <a:lnTo>
                    <a:pt x="1343" y="444"/>
                  </a:lnTo>
                  <a:lnTo>
                    <a:pt x="1320" y="502"/>
                  </a:lnTo>
                  <a:lnTo>
                    <a:pt x="1295" y="560"/>
                  </a:lnTo>
                  <a:lnTo>
                    <a:pt x="1266" y="615"/>
                  </a:lnTo>
                  <a:lnTo>
                    <a:pt x="1235" y="669"/>
                  </a:lnTo>
                  <a:lnTo>
                    <a:pt x="1201" y="721"/>
                  </a:lnTo>
                  <a:lnTo>
                    <a:pt x="1164" y="773"/>
                  </a:lnTo>
                  <a:lnTo>
                    <a:pt x="1126" y="821"/>
                  </a:lnTo>
                  <a:lnTo>
                    <a:pt x="1086" y="869"/>
                  </a:lnTo>
                  <a:lnTo>
                    <a:pt x="1043" y="913"/>
                  </a:lnTo>
                  <a:lnTo>
                    <a:pt x="997" y="955"/>
                  </a:lnTo>
                  <a:lnTo>
                    <a:pt x="951" y="998"/>
                  </a:lnTo>
                  <a:lnTo>
                    <a:pt x="903" y="1036"/>
                  </a:lnTo>
                  <a:lnTo>
                    <a:pt x="851" y="1071"/>
                  </a:lnTo>
                  <a:lnTo>
                    <a:pt x="799" y="1105"/>
                  </a:lnTo>
                  <a:lnTo>
                    <a:pt x="746" y="1136"/>
                  </a:lnTo>
                  <a:lnTo>
                    <a:pt x="690" y="1165"/>
                  </a:lnTo>
                  <a:lnTo>
                    <a:pt x="632" y="1192"/>
                  </a:lnTo>
                  <a:lnTo>
                    <a:pt x="575" y="1215"/>
                  </a:lnTo>
                  <a:lnTo>
                    <a:pt x="513" y="1234"/>
                  </a:lnTo>
                  <a:lnTo>
                    <a:pt x="454" y="1253"/>
                  </a:lnTo>
                  <a:lnTo>
                    <a:pt x="390" y="1267"/>
                  </a:lnTo>
                  <a:lnTo>
                    <a:pt x="327" y="1278"/>
                  </a:lnTo>
                  <a:lnTo>
                    <a:pt x="262" y="1286"/>
                  </a:lnTo>
                  <a:lnTo>
                    <a:pt x="196" y="1292"/>
                  </a:lnTo>
                  <a:lnTo>
                    <a:pt x="131" y="1294"/>
                  </a:lnTo>
                  <a:lnTo>
                    <a:pt x="129" y="1294"/>
                  </a:lnTo>
                  <a:lnTo>
                    <a:pt x="129" y="1290"/>
                  </a:lnTo>
                  <a:lnTo>
                    <a:pt x="66" y="1130"/>
                  </a:lnTo>
                  <a:lnTo>
                    <a:pt x="0" y="965"/>
                  </a:lnTo>
                  <a:close/>
                </a:path>
              </a:pathLst>
            </a:custGeom>
            <a:solidFill>
              <a:schemeClr val="accent3">
                <a:lumMod val="95000"/>
              </a:schemeClr>
            </a:solidFill>
            <a:ln w="9525" algn="ctr">
              <a:solidFill>
                <a:schemeClr val="accent3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182563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182563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182563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182563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182563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6681192" y="3377439"/>
              <a:ext cx="1464443" cy="1611156"/>
            </a:xfrm>
            <a:custGeom>
              <a:avLst/>
              <a:gdLst>
                <a:gd name="T0" fmla="*/ 655 w 1295"/>
                <a:gd name="T1" fmla="*/ 129 h 1424"/>
                <a:gd name="T2" fmla="*/ 655 w 1295"/>
                <a:gd name="T3" fmla="*/ 130 h 1424"/>
                <a:gd name="T4" fmla="*/ 655 w 1295"/>
                <a:gd name="T5" fmla="*/ 130 h 1424"/>
                <a:gd name="T6" fmla="*/ 655 w 1295"/>
                <a:gd name="T7" fmla="*/ 163 h 1424"/>
                <a:gd name="T8" fmla="*/ 663 w 1295"/>
                <a:gd name="T9" fmla="*/ 228 h 1424"/>
                <a:gd name="T10" fmla="*/ 677 w 1295"/>
                <a:gd name="T11" fmla="*/ 290 h 1424"/>
                <a:gd name="T12" fmla="*/ 694 w 1295"/>
                <a:gd name="T13" fmla="*/ 349 h 1424"/>
                <a:gd name="T14" fmla="*/ 719 w 1295"/>
                <a:gd name="T15" fmla="*/ 407 h 1424"/>
                <a:gd name="T16" fmla="*/ 748 w 1295"/>
                <a:gd name="T17" fmla="*/ 461 h 1424"/>
                <a:gd name="T18" fmla="*/ 782 w 1295"/>
                <a:gd name="T19" fmla="*/ 513 h 1424"/>
                <a:gd name="T20" fmla="*/ 823 w 1295"/>
                <a:gd name="T21" fmla="*/ 561 h 1424"/>
                <a:gd name="T22" fmla="*/ 865 w 1295"/>
                <a:gd name="T23" fmla="*/ 603 h 1424"/>
                <a:gd name="T24" fmla="*/ 913 w 1295"/>
                <a:gd name="T25" fmla="*/ 643 h 1424"/>
                <a:gd name="T26" fmla="*/ 965 w 1295"/>
                <a:gd name="T27" fmla="*/ 678 h 1424"/>
                <a:gd name="T28" fmla="*/ 1018 w 1295"/>
                <a:gd name="T29" fmla="*/ 707 h 1424"/>
                <a:gd name="T30" fmla="*/ 1076 w 1295"/>
                <a:gd name="T31" fmla="*/ 732 h 1424"/>
                <a:gd name="T32" fmla="*/ 1136 w 1295"/>
                <a:gd name="T33" fmla="*/ 749 h 1424"/>
                <a:gd name="T34" fmla="*/ 1197 w 1295"/>
                <a:gd name="T35" fmla="*/ 763 h 1424"/>
                <a:gd name="T36" fmla="*/ 1262 w 1295"/>
                <a:gd name="T37" fmla="*/ 768 h 1424"/>
                <a:gd name="T38" fmla="*/ 1295 w 1295"/>
                <a:gd name="T39" fmla="*/ 772 h 1424"/>
                <a:gd name="T40" fmla="*/ 1168 w 1295"/>
                <a:gd name="T41" fmla="*/ 1095 h 1424"/>
                <a:gd name="T42" fmla="*/ 1295 w 1295"/>
                <a:gd name="T43" fmla="*/ 1420 h 1424"/>
                <a:gd name="T44" fmla="*/ 1228 w 1295"/>
                <a:gd name="T45" fmla="*/ 1422 h 1424"/>
                <a:gd name="T46" fmla="*/ 1099 w 1295"/>
                <a:gd name="T47" fmla="*/ 1408 h 1424"/>
                <a:gd name="T48" fmla="*/ 972 w 1295"/>
                <a:gd name="T49" fmla="*/ 1383 h 1424"/>
                <a:gd name="T50" fmla="*/ 851 w 1295"/>
                <a:gd name="T51" fmla="*/ 1345 h 1424"/>
                <a:gd name="T52" fmla="*/ 736 w 1295"/>
                <a:gd name="T53" fmla="*/ 1297 h 1424"/>
                <a:gd name="T54" fmla="*/ 627 w 1295"/>
                <a:gd name="T55" fmla="*/ 1237 h 1424"/>
                <a:gd name="T56" fmla="*/ 523 w 1295"/>
                <a:gd name="T57" fmla="*/ 1166 h 1424"/>
                <a:gd name="T58" fmla="*/ 427 w 1295"/>
                <a:gd name="T59" fmla="*/ 1087 h 1424"/>
                <a:gd name="T60" fmla="*/ 338 w 1295"/>
                <a:gd name="T61" fmla="*/ 999 h 1424"/>
                <a:gd name="T62" fmla="*/ 260 w 1295"/>
                <a:gd name="T63" fmla="*/ 903 h 1424"/>
                <a:gd name="T64" fmla="*/ 191 w 1295"/>
                <a:gd name="T65" fmla="*/ 801 h 1424"/>
                <a:gd name="T66" fmla="*/ 131 w 1295"/>
                <a:gd name="T67" fmla="*/ 692 h 1424"/>
                <a:gd name="T68" fmla="*/ 81 w 1295"/>
                <a:gd name="T69" fmla="*/ 574 h 1424"/>
                <a:gd name="T70" fmla="*/ 43 w 1295"/>
                <a:gd name="T71" fmla="*/ 453 h 1424"/>
                <a:gd name="T72" fmla="*/ 18 w 1295"/>
                <a:gd name="T73" fmla="*/ 328 h 1424"/>
                <a:gd name="T74" fmla="*/ 4 w 1295"/>
                <a:gd name="T75" fmla="*/ 198 h 1424"/>
                <a:gd name="T76" fmla="*/ 2 w 1295"/>
                <a:gd name="T77" fmla="*/ 130 h 1424"/>
                <a:gd name="T78" fmla="*/ 0 w 1295"/>
                <a:gd name="T79" fmla="*/ 130 h 1424"/>
                <a:gd name="T80" fmla="*/ 327 w 1295"/>
                <a:gd name="T81" fmla="*/ 0 h 1424"/>
                <a:gd name="T82" fmla="*/ 655 w 1295"/>
                <a:gd name="T83" fmla="*/ 129 h 142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95"/>
                <a:gd name="T127" fmla="*/ 0 h 1424"/>
                <a:gd name="T128" fmla="*/ 1295 w 1295"/>
                <a:gd name="T129" fmla="*/ 1424 h 142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95" h="1424">
                  <a:moveTo>
                    <a:pt x="655" y="129"/>
                  </a:moveTo>
                  <a:lnTo>
                    <a:pt x="655" y="129"/>
                  </a:lnTo>
                  <a:lnTo>
                    <a:pt x="655" y="130"/>
                  </a:lnTo>
                  <a:lnTo>
                    <a:pt x="655" y="163"/>
                  </a:lnTo>
                  <a:lnTo>
                    <a:pt x="659" y="196"/>
                  </a:lnTo>
                  <a:lnTo>
                    <a:pt x="663" y="228"/>
                  </a:lnTo>
                  <a:lnTo>
                    <a:pt x="669" y="259"/>
                  </a:lnTo>
                  <a:lnTo>
                    <a:pt x="677" y="290"/>
                  </a:lnTo>
                  <a:lnTo>
                    <a:pt x="684" y="321"/>
                  </a:lnTo>
                  <a:lnTo>
                    <a:pt x="694" y="349"/>
                  </a:lnTo>
                  <a:lnTo>
                    <a:pt x="705" y="378"/>
                  </a:lnTo>
                  <a:lnTo>
                    <a:pt x="719" y="407"/>
                  </a:lnTo>
                  <a:lnTo>
                    <a:pt x="732" y="434"/>
                  </a:lnTo>
                  <a:lnTo>
                    <a:pt x="748" y="461"/>
                  </a:lnTo>
                  <a:lnTo>
                    <a:pt x="765" y="488"/>
                  </a:lnTo>
                  <a:lnTo>
                    <a:pt x="782" y="513"/>
                  </a:lnTo>
                  <a:lnTo>
                    <a:pt x="801" y="538"/>
                  </a:lnTo>
                  <a:lnTo>
                    <a:pt x="823" y="561"/>
                  </a:lnTo>
                  <a:lnTo>
                    <a:pt x="844" y="582"/>
                  </a:lnTo>
                  <a:lnTo>
                    <a:pt x="865" y="603"/>
                  </a:lnTo>
                  <a:lnTo>
                    <a:pt x="890" y="624"/>
                  </a:lnTo>
                  <a:lnTo>
                    <a:pt x="913" y="643"/>
                  </a:lnTo>
                  <a:lnTo>
                    <a:pt x="938" y="661"/>
                  </a:lnTo>
                  <a:lnTo>
                    <a:pt x="965" y="678"/>
                  </a:lnTo>
                  <a:lnTo>
                    <a:pt x="992" y="693"/>
                  </a:lnTo>
                  <a:lnTo>
                    <a:pt x="1018" y="707"/>
                  </a:lnTo>
                  <a:lnTo>
                    <a:pt x="1047" y="720"/>
                  </a:lnTo>
                  <a:lnTo>
                    <a:pt x="1076" y="732"/>
                  </a:lnTo>
                  <a:lnTo>
                    <a:pt x="1105" y="741"/>
                  </a:lnTo>
                  <a:lnTo>
                    <a:pt x="1136" y="749"/>
                  </a:lnTo>
                  <a:lnTo>
                    <a:pt x="1166" y="757"/>
                  </a:lnTo>
                  <a:lnTo>
                    <a:pt x="1197" y="763"/>
                  </a:lnTo>
                  <a:lnTo>
                    <a:pt x="1230" y="766"/>
                  </a:lnTo>
                  <a:lnTo>
                    <a:pt x="1262" y="768"/>
                  </a:lnTo>
                  <a:lnTo>
                    <a:pt x="1295" y="770"/>
                  </a:lnTo>
                  <a:lnTo>
                    <a:pt x="1295" y="772"/>
                  </a:lnTo>
                  <a:lnTo>
                    <a:pt x="1232" y="932"/>
                  </a:lnTo>
                  <a:lnTo>
                    <a:pt x="1168" y="1095"/>
                  </a:lnTo>
                  <a:lnTo>
                    <a:pt x="1232" y="1260"/>
                  </a:lnTo>
                  <a:lnTo>
                    <a:pt x="1295" y="1420"/>
                  </a:lnTo>
                  <a:lnTo>
                    <a:pt x="1295" y="1424"/>
                  </a:lnTo>
                  <a:lnTo>
                    <a:pt x="1228" y="1422"/>
                  </a:lnTo>
                  <a:lnTo>
                    <a:pt x="1162" y="1418"/>
                  </a:lnTo>
                  <a:lnTo>
                    <a:pt x="1099" y="1408"/>
                  </a:lnTo>
                  <a:lnTo>
                    <a:pt x="1036" y="1397"/>
                  </a:lnTo>
                  <a:lnTo>
                    <a:pt x="972" y="1383"/>
                  </a:lnTo>
                  <a:lnTo>
                    <a:pt x="911" y="1366"/>
                  </a:lnTo>
                  <a:lnTo>
                    <a:pt x="851" y="1345"/>
                  </a:lnTo>
                  <a:lnTo>
                    <a:pt x="794" y="1322"/>
                  </a:lnTo>
                  <a:lnTo>
                    <a:pt x="736" y="1297"/>
                  </a:lnTo>
                  <a:lnTo>
                    <a:pt x="680" y="1268"/>
                  </a:lnTo>
                  <a:lnTo>
                    <a:pt x="627" y="1237"/>
                  </a:lnTo>
                  <a:lnTo>
                    <a:pt x="573" y="1203"/>
                  </a:lnTo>
                  <a:lnTo>
                    <a:pt x="523" y="1166"/>
                  </a:lnTo>
                  <a:lnTo>
                    <a:pt x="473" y="1128"/>
                  </a:lnTo>
                  <a:lnTo>
                    <a:pt x="427" y="1087"/>
                  </a:lnTo>
                  <a:lnTo>
                    <a:pt x="383" y="1045"/>
                  </a:lnTo>
                  <a:lnTo>
                    <a:pt x="338" y="999"/>
                  </a:lnTo>
                  <a:lnTo>
                    <a:pt x="298" y="953"/>
                  </a:lnTo>
                  <a:lnTo>
                    <a:pt x="260" y="903"/>
                  </a:lnTo>
                  <a:lnTo>
                    <a:pt x="223" y="853"/>
                  </a:lnTo>
                  <a:lnTo>
                    <a:pt x="191" y="801"/>
                  </a:lnTo>
                  <a:lnTo>
                    <a:pt x="158" y="747"/>
                  </a:lnTo>
                  <a:lnTo>
                    <a:pt x="131" y="692"/>
                  </a:lnTo>
                  <a:lnTo>
                    <a:pt x="104" y="634"/>
                  </a:lnTo>
                  <a:lnTo>
                    <a:pt x="81" y="574"/>
                  </a:lnTo>
                  <a:lnTo>
                    <a:pt x="60" y="515"/>
                  </a:lnTo>
                  <a:lnTo>
                    <a:pt x="43" y="453"/>
                  </a:lnTo>
                  <a:lnTo>
                    <a:pt x="29" y="392"/>
                  </a:lnTo>
                  <a:lnTo>
                    <a:pt x="18" y="328"/>
                  </a:lnTo>
                  <a:lnTo>
                    <a:pt x="8" y="263"/>
                  </a:lnTo>
                  <a:lnTo>
                    <a:pt x="4" y="198"/>
                  </a:lnTo>
                  <a:lnTo>
                    <a:pt x="2" y="130"/>
                  </a:lnTo>
                  <a:lnTo>
                    <a:pt x="0" y="130"/>
                  </a:lnTo>
                  <a:lnTo>
                    <a:pt x="164" y="65"/>
                  </a:lnTo>
                  <a:lnTo>
                    <a:pt x="327" y="0"/>
                  </a:lnTo>
                  <a:lnTo>
                    <a:pt x="492" y="65"/>
                  </a:lnTo>
                  <a:lnTo>
                    <a:pt x="655" y="129"/>
                  </a:lnTo>
                  <a:close/>
                </a:path>
              </a:pathLst>
            </a:custGeom>
            <a:solidFill>
              <a:schemeClr val="accent3">
                <a:lumMod val="95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marL="447675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447675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447675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447675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  <a:p>
              <a:pPr marL="447675" algn="ctr" eaLnBrk="1" hangingPunct="1">
                <a:defRPr/>
              </a:pPr>
              <a:endParaRPr lang="en-GB" sz="1600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81166" y="2036132"/>
              <a:ext cx="1609260" cy="1464687"/>
            </a:xfrm>
            <a:custGeom>
              <a:avLst/>
              <a:gdLst>
                <a:gd name="T0" fmla="*/ 1356 w 1422"/>
                <a:gd name="T1" fmla="*/ 492 h 1294"/>
                <a:gd name="T2" fmla="*/ 1293 w 1422"/>
                <a:gd name="T3" fmla="*/ 654 h 1294"/>
                <a:gd name="T4" fmla="*/ 1291 w 1422"/>
                <a:gd name="T5" fmla="*/ 654 h 1294"/>
                <a:gd name="T6" fmla="*/ 1291 w 1422"/>
                <a:gd name="T7" fmla="*/ 654 h 1294"/>
                <a:gd name="T8" fmla="*/ 1226 w 1422"/>
                <a:gd name="T9" fmla="*/ 658 h 1294"/>
                <a:gd name="T10" fmla="*/ 1162 w 1422"/>
                <a:gd name="T11" fmla="*/ 667 h 1294"/>
                <a:gd name="T12" fmla="*/ 1103 w 1422"/>
                <a:gd name="T13" fmla="*/ 684 h 1294"/>
                <a:gd name="T14" fmla="*/ 1043 w 1422"/>
                <a:gd name="T15" fmla="*/ 706 h 1294"/>
                <a:gd name="T16" fmla="*/ 988 w 1422"/>
                <a:gd name="T17" fmla="*/ 732 h 1294"/>
                <a:gd name="T18" fmla="*/ 936 w 1422"/>
                <a:gd name="T19" fmla="*/ 765 h 1294"/>
                <a:gd name="T20" fmla="*/ 886 w 1422"/>
                <a:gd name="T21" fmla="*/ 802 h 1294"/>
                <a:gd name="T22" fmla="*/ 840 w 1422"/>
                <a:gd name="T23" fmla="*/ 842 h 1294"/>
                <a:gd name="T24" fmla="*/ 799 w 1422"/>
                <a:gd name="T25" fmla="*/ 888 h 1294"/>
                <a:gd name="T26" fmla="*/ 763 w 1422"/>
                <a:gd name="T27" fmla="*/ 938 h 1294"/>
                <a:gd name="T28" fmla="*/ 730 w 1422"/>
                <a:gd name="T29" fmla="*/ 990 h 1294"/>
                <a:gd name="T30" fmla="*/ 703 w 1422"/>
                <a:gd name="T31" fmla="*/ 1046 h 1294"/>
                <a:gd name="T32" fmla="*/ 682 w 1422"/>
                <a:gd name="T33" fmla="*/ 1105 h 1294"/>
                <a:gd name="T34" fmla="*/ 667 w 1422"/>
                <a:gd name="T35" fmla="*/ 1167 h 1294"/>
                <a:gd name="T36" fmla="*/ 657 w 1422"/>
                <a:gd name="T37" fmla="*/ 1228 h 1294"/>
                <a:gd name="T38" fmla="*/ 653 w 1422"/>
                <a:gd name="T39" fmla="*/ 1294 h 1294"/>
                <a:gd name="T40" fmla="*/ 490 w 1422"/>
                <a:gd name="T41" fmla="*/ 1230 h 1294"/>
                <a:gd name="T42" fmla="*/ 162 w 1422"/>
                <a:gd name="T43" fmla="*/ 1230 h 1294"/>
                <a:gd name="T44" fmla="*/ 2 w 1422"/>
                <a:gd name="T45" fmla="*/ 1228 h 1294"/>
                <a:gd name="T46" fmla="*/ 16 w 1422"/>
                <a:gd name="T47" fmla="*/ 1098 h 1294"/>
                <a:gd name="T48" fmla="*/ 41 w 1422"/>
                <a:gd name="T49" fmla="*/ 971 h 1294"/>
                <a:gd name="T50" fmla="*/ 79 w 1422"/>
                <a:gd name="T51" fmla="*/ 850 h 1294"/>
                <a:gd name="T52" fmla="*/ 127 w 1422"/>
                <a:gd name="T53" fmla="*/ 734 h 1294"/>
                <a:gd name="T54" fmla="*/ 187 w 1422"/>
                <a:gd name="T55" fmla="*/ 625 h 1294"/>
                <a:gd name="T56" fmla="*/ 258 w 1422"/>
                <a:gd name="T57" fmla="*/ 521 h 1294"/>
                <a:gd name="T58" fmla="*/ 336 w 1422"/>
                <a:gd name="T59" fmla="*/ 425 h 1294"/>
                <a:gd name="T60" fmla="*/ 425 w 1422"/>
                <a:gd name="T61" fmla="*/ 339 h 1294"/>
                <a:gd name="T62" fmla="*/ 519 w 1422"/>
                <a:gd name="T63" fmla="*/ 258 h 1294"/>
                <a:gd name="T64" fmla="*/ 623 w 1422"/>
                <a:gd name="T65" fmla="*/ 189 h 1294"/>
                <a:gd name="T66" fmla="*/ 732 w 1422"/>
                <a:gd name="T67" fmla="*/ 129 h 1294"/>
                <a:gd name="T68" fmla="*/ 847 w 1422"/>
                <a:gd name="T69" fmla="*/ 79 h 1294"/>
                <a:gd name="T70" fmla="*/ 968 w 1422"/>
                <a:gd name="T71" fmla="*/ 41 h 1294"/>
                <a:gd name="T72" fmla="*/ 1095 w 1422"/>
                <a:gd name="T73" fmla="*/ 16 h 1294"/>
                <a:gd name="T74" fmla="*/ 1226 w 1422"/>
                <a:gd name="T75" fmla="*/ 2 h 1294"/>
                <a:gd name="T76" fmla="*/ 1291 w 1422"/>
                <a:gd name="T77" fmla="*/ 0 h 1294"/>
                <a:gd name="T78" fmla="*/ 1293 w 1422"/>
                <a:gd name="T79" fmla="*/ 0 h 1294"/>
                <a:gd name="T80" fmla="*/ 1293 w 1422"/>
                <a:gd name="T81" fmla="*/ 4 h 1294"/>
                <a:gd name="T82" fmla="*/ 1422 w 1422"/>
                <a:gd name="T83" fmla="*/ 329 h 12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22"/>
                <a:gd name="T127" fmla="*/ 0 h 1294"/>
                <a:gd name="T128" fmla="*/ 1422 w 1422"/>
                <a:gd name="T129" fmla="*/ 1294 h 12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22" h="1294">
                  <a:moveTo>
                    <a:pt x="1422" y="329"/>
                  </a:moveTo>
                  <a:lnTo>
                    <a:pt x="1356" y="492"/>
                  </a:lnTo>
                  <a:lnTo>
                    <a:pt x="1293" y="652"/>
                  </a:lnTo>
                  <a:lnTo>
                    <a:pt x="1293" y="654"/>
                  </a:lnTo>
                  <a:lnTo>
                    <a:pt x="1291" y="654"/>
                  </a:lnTo>
                  <a:lnTo>
                    <a:pt x="1291" y="656"/>
                  </a:lnTo>
                  <a:lnTo>
                    <a:pt x="1291" y="654"/>
                  </a:lnTo>
                  <a:lnTo>
                    <a:pt x="1258" y="656"/>
                  </a:lnTo>
                  <a:lnTo>
                    <a:pt x="1226" y="658"/>
                  </a:lnTo>
                  <a:lnTo>
                    <a:pt x="1195" y="661"/>
                  </a:lnTo>
                  <a:lnTo>
                    <a:pt x="1162" y="667"/>
                  </a:lnTo>
                  <a:lnTo>
                    <a:pt x="1132" y="675"/>
                  </a:lnTo>
                  <a:lnTo>
                    <a:pt x="1103" y="684"/>
                  </a:lnTo>
                  <a:lnTo>
                    <a:pt x="1072" y="694"/>
                  </a:lnTo>
                  <a:lnTo>
                    <a:pt x="1043" y="706"/>
                  </a:lnTo>
                  <a:lnTo>
                    <a:pt x="1014" y="719"/>
                  </a:lnTo>
                  <a:lnTo>
                    <a:pt x="988" y="732"/>
                  </a:lnTo>
                  <a:lnTo>
                    <a:pt x="961" y="748"/>
                  </a:lnTo>
                  <a:lnTo>
                    <a:pt x="936" y="765"/>
                  </a:lnTo>
                  <a:lnTo>
                    <a:pt x="911" y="782"/>
                  </a:lnTo>
                  <a:lnTo>
                    <a:pt x="886" y="802"/>
                  </a:lnTo>
                  <a:lnTo>
                    <a:pt x="863" y="821"/>
                  </a:lnTo>
                  <a:lnTo>
                    <a:pt x="840" y="842"/>
                  </a:lnTo>
                  <a:lnTo>
                    <a:pt x="819" y="865"/>
                  </a:lnTo>
                  <a:lnTo>
                    <a:pt x="799" y="888"/>
                  </a:lnTo>
                  <a:lnTo>
                    <a:pt x="780" y="913"/>
                  </a:lnTo>
                  <a:lnTo>
                    <a:pt x="763" y="938"/>
                  </a:lnTo>
                  <a:lnTo>
                    <a:pt x="746" y="963"/>
                  </a:lnTo>
                  <a:lnTo>
                    <a:pt x="730" y="990"/>
                  </a:lnTo>
                  <a:lnTo>
                    <a:pt x="717" y="1017"/>
                  </a:lnTo>
                  <a:lnTo>
                    <a:pt x="703" y="1046"/>
                  </a:lnTo>
                  <a:lnTo>
                    <a:pt x="692" y="1075"/>
                  </a:lnTo>
                  <a:lnTo>
                    <a:pt x="682" y="1105"/>
                  </a:lnTo>
                  <a:lnTo>
                    <a:pt x="675" y="1134"/>
                  </a:lnTo>
                  <a:lnTo>
                    <a:pt x="667" y="1167"/>
                  </a:lnTo>
                  <a:lnTo>
                    <a:pt x="661" y="1197"/>
                  </a:lnTo>
                  <a:lnTo>
                    <a:pt x="657" y="1228"/>
                  </a:lnTo>
                  <a:lnTo>
                    <a:pt x="653" y="1261"/>
                  </a:lnTo>
                  <a:lnTo>
                    <a:pt x="653" y="1294"/>
                  </a:lnTo>
                  <a:lnTo>
                    <a:pt x="490" y="1230"/>
                  </a:lnTo>
                  <a:lnTo>
                    <a:pt x="325" y="1165"/>
                  </a:lnTo>
                  <a:lnTo>
                    <a:pt x="162" y="1230"/>
                  </a:lnTo>
                  <a:lnTo>
                    <a:pt x="0" y="1294"/>
                  </a:lnTo>
                  <a:lnTo>
                    <a:pt x="2" y="1228"/>
                  </a:lnTo>
                  <a:lnTo>
                    <a:pt x="6" y="1163"/>
                  </a:lnTo>
                  <a:lnTo>
                    <a:pt x="16" y="1098"/>
                  </a:lnTo>
                  <a:lnTo>
                    <a:pt x="27" y="1034"/>
                  </a:lnTo>
                  <a:lnTo>
                    <a:pt x="41" y="971"/>
                  </a:lnTo>
                  <a:lnTo>
                    <a:pt x="58" y="911"/>
                  </a:lnTo>
                  <a:lnTo>
                    <a:pt x="79" y="850"/>
                  </a:lnTo>
                  <a:lnTo>
                    <a:pt x="102" y="792"/>
                  </a:lnTo>
                  <a:lnTo>
                    <a:pt x="127" y="734"/>
                  </a:lnTo>
                  <a:lnTo>
                    <a:pt x="156" y="679"/>
                  </a:lnTo>
                  <a:lnTo>
                    <a:pt x="187" y="625"/>
                  </a:lnTo>
                  <a:lnTo>
                    <a:pt x="221" y="573"/>
                  </a:lnTo>
                  <a:lnTo>
                    <a:pt x="258" y="521"/>
                  </a:lnTo>
                  <a:lnTo>
                    <a:pt x="296" y="473"/>
                  </a:lnTo>
                  <a:lnTo>
                    <a:pt x="336" y="425"/>
                  </a:lnTo>
                  <a:lnTo>
                    <a:pt x="379" y="381"/>
                  </a:lnTo>
                  <a:lnTo>
                    <a:pt x="425" y="339"/>
                  </a:lnTo>
                  <a:lnTo>
                    <a:pt x="471" y="296"/>
                  </a:lnTo>
                  <a:lnTo>
                    <a:pt x="519" y="258"/>
                  </a:lnTo>
                  <a:lnTo>
                    <a:pt x="571" y="223"/>
                  </a:lnTo>
                  <a:lnTo>
                    <a:pt x="623" y="189"/>
                  </a:lnTo>
                  <a:lnTo>
                    <a:pt x="676" y="158"/>
                  </a:lnTo>
                  <a:lnTo>
                    <a:pt x="732" y="129"/>
                  </a:lnTo>
                  <a:lnTo>
                    <a:pt x="790" y="102"/>
                  </a:lnTo>
                  <a:lnTo>
                    <a:pt x="847" y="79"/>
                  </a:lnTo>
                  <a:lnTo>
                    <a:pt x="909" y="60"/>
                  </a:lnTo>
                  <a:lnTo>
                    <a:pt x="968" y="41"/>
                  </a:lnTo>
                  <a:lnTo>
                    <a:pt x="1032" y="27"/>
                  </a:lnTo>
                  <a:lnTo>
                    <a:pt x="1095" y="16"/>
                  </a:lnTo>
                  <a:lnTo>
                    <a:pt x="1160" y="8"/>
                  </a:lnTo>
                  <a:lnTo>
                    <a:pt x="1226" y="2"/>
                  </a:lnTo>
                  <a:lnTo>
                    <a:pt x="1291" y="0"/>
                  </a:lnTo>
                  <a:lnTo>
                    <a:pt x="1293" y="0"/>
                  </a:lnTo>
                  <a:lnTo>
                    <a:pt x="1293" y="4"/>
                  </a:lnTo>
                  <a:lnTo>
                    <a:pt x="1356" y="164"/>
                  </a:lnTo>
                  <a:lnTo>
                    <a:pt x="1422" y="329"/>
                  </a:lnTo>
                  <a:close/>
                </a:path>
              </a:pathLst>
            </a:custGeom>
            <a:solidFill>
              <a:schemeClr val="accent3">
                <a:lumMod val="95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 sz="1600">
                <a:solidFill>
                  <a:srgbClr val="3366FF"/>
                </a:solidFill>
                <a:latin typeface="Arial" charset="0"/>
              </a:endParaRPr>
            </a:p>
            <a:p>
              <a:pPr algn="ctr" eaLnBrk="1" hangingPunct="1">
                <a:defRPr/>
              </a:pPr>
              <a:endParaRPr lang="en-GB" sz="1600">
                <a:solidFill>
                  <a:srgbClr val="3366FF"/>
                </a:solidFill>
                <a:latin typeface="Arial" charset="0"/>
              </a:endParaRPr>
            </a:p>
            <a:p>
              <a:pPr algn="ctr" eaLnBrk="1" hangingPunct="1">
                <a:defRPr/>
              </a:pPr>
              <a:endParaRPr lang="en-GB" sz="1600">
                <a:solidFill>
                  <a:srgbClr val="3366FF"/>
                </a:solidFill>
                <a:latin typeface="Arial" charset="0"/>
              </a:endParaRPr>
            </a:p>
            <a:p>
              <a:pPr algn="ctr" eaLnBrk="1" hangingPunct="1">
                <a:defRPr/>
              </a:pPr>
              <a:endParaRPr lang="en-GB" sz="1600">
                <a:solidFill>
                  <a:srgbClr val="3366FF"/>
                </a:solidFill>
                <a:latin typeface="Arial" charset="0"/>
              </a:endParaRP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7223557" y="2426080"/>
              <a:ext cx="650870" cy="380964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9525" algn="ctr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>
                <a:defRPr/>
              </a:pPr>
              <a:r>
                <a:rPr lang="en-GB" sz="1600" b="1" dirty="0" smtClean="0">
                  <a:solidFill>
                    <a:srgbClr val="C00000"/>
                  </a:solidFill>
                  <a:latin typeface="Arial" charset="0"/>
                </a:rPr>
                <a:t>Value for </a:t>
              </a:r>
            </a:p>
            <a:p>
              <a:pPr algn="ctr" eaLnBrk="1" hangingPunct="1">
                <a:defRPr/>
              </a:pPr>
              <a:r>
                <a:rPr lang="en-GB" sz="1600" b="1" dirty="0" smtClean="0">
                  <a:solidFill>
                    <a:srgbClr val="C00000"/>
                  </a:solidFill>
                  <a:latin typeface="Arial" charset="0"/>
                </a:rPr>
                <a:t>money</a:t>
              </a:r>
              <a:endParaRPr lang="en-GB" sz="1600" b="1" dirty="0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8613690" y="2702020"/>
              <a:ext cx="669904" cy="190482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9525" algn="ctr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eaLnBrk="1" hangingPunct="1">
                <a:defRPr/>
              </a:pPr>
              <a:r>
                <a:rPr lang="en-GB" sz="1600" b="1" dirty="0" smtClean="0">
                  <a:solidFill>
                    <a:srgbClr val="C00000"/>
                  </a:solidFill>
                  <a:latin typeface="Arial" charset="0"/>
                </a:rPr>
                <a:t>Financial</a:t>
              </a:r>
              <a:endParaRPr lang="en-GB" sz="1600" b="1" dirty="0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6970188" y="4056082"/>
              <a:ext cx="608550" cy="190482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9525" algn="ctr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eaLnBrk="1" hangingPunct="1">
                <a:defRPr/>
              </a:pPr>
              <a:r>
                <a:rPr lang="en-GB" sz="1600" b="1" dirty="0" smtClean="0">
                  <a:solidFill>
                    <a:srgbClr val="C00000"/>
                  </a:solidFill>
                  <a:latin typeface="Arial" charset="0"/>
                </a:rPr>
                <a:t>Delivery</a:t>
              </a:r>
              <a:endParaRPr lang="en-GB" sz="1600" b="1" dirty="0">
                <a:solidFill>
                  <a:srgbClr val="C00000"/>
                </a:solidFill>
                <a:latin typeface="Arial" charset="0"/>
              </a:endParaRPr>
            </a:p>
          </p:txBody>
        </p:sp>
        <p:sp>
          <p:nvSpPr>
            <p:cNvPr id="23" name="Rectangle 9"/>
            <p:cNvSpPr>
              <a:spLocks noChangeArrowheads="1"/>
            </p:cNvSpPr>
            <p:nvPr/>
          </p:nvSpPr>
          <p:spPr bwMode="auto">
            <a:xfrm>
              <a:off x="8323167" y="4278909"/>
              <a:ext cx="884753" cy="190482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9525" algn="ctr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 eaLnBrk="1" hangingPunct="1">
                <a:defRPr/>
              </a:pPr>
              <a:r>
                <a:rPr lang="en-GB" sz="1600" b="1" dirty="0" smtClean="0">
                  <a:solidFill>
                    <a:srgbClr val="C00000"/>
                  </a:solidFill>
                  <a:latin typeface="Arial" charset="0"/>
                </a:rPr>
                <a:t>Commercial</a:t>
              </a:r>
              <a:endParaRPr lang="en-GB" sz="1600" b="1" dirty="0">
                <a:solidFill>
                  <a:srgbClr val="C00000"/>
                </a:solidFill>
                <a:latin typeface="Arial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961112" y="285293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2"/>
                </a:solidFill>
              </a:rPr>
              <a:t>Strategic Case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0512" y="1484784"/>
            <a:ext cx="3600400" cy="3704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altLang="en-US" sz="2000" b="1" dirty="0" smtClean="0">
                <a:solidFill>
                  <a:schemeClr val="tx1"/>
                </a:solidFill>
                <a:latin typeface="+mn-lt"/>
              </a:rPr>
              <a:t>Underlying factors = is the transport project: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GB" altLang="en-US" sz="2000" b="1" dirty="0" smtClean="0">
                <a:solidFill>
                  <a:schemeClr val="tx1"/>
                </a:solidFill>
                <a:latin typeface="+mn-lt"/>
              </a:rPr>
              <a:t>Supporting overall </a:t>
            </a:r>
            <a:r>
              <a:rPr lang="en-GB" altLang="en-US" sz="2000" b="1" dirty="0">
                <a:solidFill>
                  <a:schemeClr val="tx1"/>
                </a:solidFill>
                <a:latin typeface="+mn-lt"/>
              </a:rPr>
              <a:t>policy </a:t>
            </a:r>
            <a:r>
              <a:rPr lang="en-GB" altLang="en-US" sz="2000" b="1" dirty="0" smtClean="0">
                <a:solidFill>
                  <a:schemeClr val="tx1"/>
                </a:solidFill>
                <a:latin typeface="+mn-lt"/>
              </a:rPr>
              <a:t>priorities, </a:t>
            </a:r>
            <a:r>
              <a:rPr lang="en-GB" altLang="en-US" sz="2000" b="1" dirty="0" err="1" smtClean="0">
                <a:solidFill>
                  <a:schemeClr val="tx1"/>
                </a:solidFill>
                <a:latin typeface="+mn-lt"/>
              </a:rPr>
              <a:t>eg</a:t>
            </a:r>
            <a:r>
              <a:rPr lang="en-GB" altLang="en-US" sz="2000" b="1" dirty="0" smtClean="0">
                <a:solidFill>
                  <a:schemeClr val="tx1"/>
                </a:solidFill>
                <a:latin typeface="+mn-lt"/>
              </a:rPr>
              <a:t>. economic growth?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GB" altLang="en-US" sz="2000" b="1" dirty="0" smtClean="0">
                <a:solidFill>
                  <a:schemeClr val="tx1"/>
                </a:solidFill>
                <a:latin typeface="+mn-lt"/>
              </a:rPr>
              <a:t>Affordable (long term)?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GB" altLang="en-US" sz="2000" b="1" dirty="0" smtClean="0">
                <a:solidFill>
                  <a:schemeClr val="tx1"/>
                </a:solidFill>
                <a:latin typeface="+mn-lt"/>
              </a:rPr>
              <a:t>Got expertise and resources to meet announced </a:t>
            </a:r>
            <a:r>
              <a:rPr lang="en-GB" altLang="en-US" sz="2000" b="1" dirty="0">
                <a:solidFill>
                  <a:schemeClr val="tx1"/>
                </a:solidFill>
                <a:latin typeface="+mn-lt"/>
              </a:rPr>
              <a:t>timescales? 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8544" y="5805264"/>
            <a:ext cx="792088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1"/>
                </a:solidFill>
              </a:rPr>
              <a:t>Expectation at this stage wider environmental benefits and costs information already articulated and factored into the business case ….  </a:t>
            </a:r>
            <a:endParaRPr lang="en-US" sz="1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12912" y="116632"/>
            <a:ext cx="9793088" cy="834008"/>
          </a:xfrm>
          <a:prstGeom prst="rect">
            <a:avLst/>
          </a:prstGeom>
        </p:spPr>
        <p:txBody>
          <a:bodyPr anchor="b"/>
          <a:lstStyle/>
          <a:p>
            <a:pPr>
              <a:defRPr/>
            </a:pPr>
            <a:r>
              <a:rPr lang="en-GB" sz="2000" kern="0" dirty="0" err="1" smtClean="0">
                <a:solidFill>
                  <a:srgbClr val="C41200"/>
                </a:solidFill>
                <a:latin typeface="+mj-lt"/>
                <a:ea typeface="+mj-ea"/>
                <a:cs typeface="+mj-cs"/>
              </a:rPr>
              <a:t>Crossrail</a:t>
            </a:r>
            <a:r>
              <a:rPr lang="en-GB" sz="2000" kern="0" dirty="0">
                <a:solidFill>
                  <a:srgbClr val="C412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kern="0" dirty="0" smtClean="0">
                <a:solidFill>
                  <a:srgbClr val="C41200"/>
                </a:solidFill>
                <a:latin typeface="+mj-lt"/>
                <a:ea typeface="+mj-ea"/>
                <a:cs typeface="+mj-cs"/>
              </a:rPr>
              <a:t>and </a:t>
            </a:r>
            <a:r>
              <a:rPr lang="en-GB" sz="2000" kern="0" dirty="0" err="1" smtClean="0">
                <a:solidFill>
                  <a:srgbClr val="C41200"/>
                </a:solidFill>
                <a:latin typeface="+mj-lt"/>
                <a:ea typeface="+mj-ea"/>
                <a:cs typeface="+mj-cs"/>
              </a:rPr>
              <a:t>Wallasea</a:t>
            </a:r>
            <a:r>
              <a:rPr lang="en-GB" sz="2000" kern="0" dirty="0" smtClean="0">
                <a:solidFill>
                  <a:srgbClr val="C41200"/>
                </a:solidFill>
                <a:latin typeface="+mj-lt"/>
                <a:ea typeface="+mj-ea"/>
                <a:cs typeface="+mj-cs"/>
              </a:rPr>
              <a:t> Island: An example of win-wins for financial, transport and environmental considerations</a:t>
            </a:r>
            <a:endParaRPr lang="en-GB" sz="2000" kern="0" dirty="0">
              <a:solidFill>
                <a:srgbClr val="C412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2012_award_winners_wallasea_island_approved_design_500x354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980728"/>
            <a:ext cx="4739916" cy="3355861"/>
          </a:xfrm>
          <a:prstGeom prst="rect">
            <a:avLst/>
          </a:prstGeom>
        </p:spPr>
      </p:pic>
      <p:pic>
        <p:nvPicPr>
          <p:cNvPr id="4" name="Picture 3" descr="Wallasea in construction biggest European reserve in 50 years (wetland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68760"/>
            <a:ext cx="4736526" cy="2880320"/>
          </a:xfrm>
          <a:prstGeom prst="rect">
            <a:avLst/>
          </a:prstGeom>
        </p:spPr>
      </p:pic>
      <p:pic>
        <p:nvPicPr>
          <p:cNvPr id="5" name="Picture 4" descr="Wallesea picture boar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744" y="4221088"/>
            <a:ext cx="4424040" cy="2488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80" y="260350"/>
            <a:ext cx="9055670" cy="762000"/>
          </a:xfrm>
        </p:spPr>
        <p:txBody>
          <a:bodyPr/>
          <a:lstStyle/>
          <a:p>
            <a:r>
              <a:rPr lang="en-US" sz="2000" dirty="0" smtClean="0"/>
              <a:t>A number of quantifiable benefits were integral to the business case; and the environmental footprint a key consideration</a:t>
            </a:r>
            <a:endParaRPr lang="en-US" sz="2000" dirty="0"/>
          </a:p>
        </p:txBody>
      </p:sp>
      <p:pic>
        <p:nvPicPr>
          <p:cNvPr id="3" name="Picture 2" descr="Sea defences Wallase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24" y="4125101"/>
            <a:ext cx="3780441" cy="25215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cwmags-crossrail_wallasea-5-construc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65" y="1340768"/>
            <a:ext cx="3785829" cy="25202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1343197912_crssrail-limmo-pi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1340768"/>
            <a:ext cx="3797638" cy="2521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Wallasea work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4149080"/>
            <a:ext cx="3816424" cy="25020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938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1" y="188640"/>
            <a:ext cx="9705529" cy="762000"/>
          </a:xfrm>
        </p:spPr>
        <p:txBody>
          <a:bodyPr/>
          <a:lstStyle/>
          <a:p>
            <a:r>
              <a:rPr lang="en-US" sz="2000" dirty="0" smtClean="0"/>
              <a:t>Public communication and press potential can be valuable in ensuring environmental evidence and benefits get high profile.</a:t>
            </a:r>
            <a:endParaRPr lang="en-US" sz="2000" dirty="0"/>
          </a:p>
        </p:txBody>
      </p:sp>
      <p:pic>
        <p:nvPicPr>
          <p:cNvPr id="5" name="Picture 4" descr="Vole on Wallases reloc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1196752"/>
            <a:ext cx="3600400" cy="2404436"/>
          </a:xfrm>
          <a:prstGeom prst="rect">
            <a:avLst/>
          </a:prstGeom>
        </p:spPr>
      </p:pic>
      <p:pic>
        <p:nvPicPr>
          <p:cNvPr id="3" name="Picture 2" descr="seal-at-wallasea-3654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90" y="1124744"/>
            <a:ext cx="3671674" cy="2448272"/>
          </a:xfrm>
          <a:prstGeom prst="rect">
            <a:avLst/>
          </a:prstGeom>
        </p:spPr>
      </p:pic>
      <p:pic>
        <p:nvPicPr>
          <p:cNvPr id="6" name="Picture 5" descr="1302722_1-Wallasea-Island--17-September-20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728" y="3827528"/>
            <a:ext cx="4176464" cy="290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7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 descr="Large confetti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GB" b="1" dirty="0" smtClean="0">
                <a:solidFill>
                  <a:srgbClr val="FF0000"/>
                </a:solidFill>
              </a:rPr>
              <a:t>Embedding environmental factors in transport project commissioning most effective when: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GB" dirty="0"/>
          </a:p>
          <a:p>
            <a:pPr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Ensure working together to build in scientific – technical evidence early as part of strategic case and to inform different options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Ensure evidence and data inputs draw on existing guidance so can be ‘translatable’ for policy decision-makers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Identify wider benefits and good public story, but which also helps keep project costs and benefits aligned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MT powerpoint presentation">
  <a:themeElements>
    <a:clrScheme name="">
      <a:dk1>
        <a:srgbClr val="000000"/>
      </a:dk1>
      <a:lt1>
        <a:srgbClr val="FFFFFF"/>
      </a:lt1>
      <a:dk2>
        <a:srgbClr val="C41200"/>
      </a:dk2>
      <a:lt2>
        <a:srgbClr val="333333"/>
      </a:lt2>
      <a:accent1>
        <a:srgbClr val="C41200"/>
      </a:accent1>
      <a:accent2>
        <a:srgbClr val="262D4C"/>
      </a:accent2>
      <a:accent3>
        <a:srgbClr val="FFFFFF"/>
      </a:accent3>
      <a:accent4>
        <a:srgbClr val="000000"/>
      </a:accent4>
      <a:accent5>
        <a:srgbClr val="DEAAAA"/>
      </a:accent5>
      <a:accent6>
        <a:srgbClr val="212844"/>
      </a:accent6>
      <a:hlink>
        <a:srgbClr val="598BBD"/>
      </a:hlink>
      <a:folHlink>
        <a:srgbClr val="DDDDDD"/>
      </a:folHlink>
    </a:clrScheme>
    <a:fontScheme name="HMT powerpoint presentati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85000"/>
          <a:buFont typeface="Arial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85000"/>
          <a:buFont typeface="Arial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MT powerpoint presentation 1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MT powerpoint presentation 2">
        <a:dk1>
          <a:srgbClr val="000000"/>
        </a:dk1>
        <a:lt1>
          <a:srgbClr val="FFFFFF"/>
        </a:lt1>
        <a:dk2>
          <a:srgbClr val="C40012"/>
        </a:dk2>
        <a:lt2>
          <a:srgbClr val="333333"/>
        </a:lt2>
        <a:accent1>
          <a:srgbClr val="C40012"/>
        </a:accent1>
        <a:accent2>
          <a:srgbClr val="262D4C"/>
        </a:accent2>
        <a:accent3>
          <a:srgbClr val="FFFFFF"/>
        </a:accent3>
        <a:accent4>
          <a:srgbClr val="000000"/>
        </a:accent4>
        <a:accent5>
          <a:srgbClr val="DEAAAA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MT powerpoint presentation 3">
        <a:dk1>
          <a:srgbClr val="000000"/>
        </a:dk1>
        <a:lt1>
          <a:srgbClr val="FFFFFF"/>
        </a:lt1>
        <a:dk2>
          <a:srgbClr val="C40012"/>
        </a:dk2>
        <a:lt2>
          <a:srgbClr val="333333"/>
        </a:lt2>
        <a:accent1>
          <a:srgbClr val="C40012"/>
        </a:accent1>
        <a:accent2>
          <a:srgbClr val="262D4C"/>
        </a:accent2>
        <a:accent3>
          <a:srgbClr val="FFFFFF"/>
        </a:accent3>
        <a:accent4>
          <a:srgbClr val="000000"/>
        </a:accent4>
        <a:accent5>
          <a:srgbClr val="DEAAAA"/>
        </a:accent5>
        <a:accent6>
          <a:srgbClr val="212844"/>
        </a:accent6>
        <a:hlink>
          <a:srgbClr val="598BB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MT powerpoint presentation 4">
        <a:dk1>
          <a:srgbClr val="000000"/>
        </a:dk1>
        <a:lt1>
          <a:srgbClr val="FFFFFF"/>
        </a:lt1>
        <a:dk2>
          <a:srgbClr val="C40012"/>
        </a:dk2>
        <a:lt2>
          <a:srgbClr val="333333"/>
        </a:lt2>
        <a:accent1>
          <a:srgbClr val="C40012"/>
        </a:accent1>
        <a:accent2>
          <a:srgbClr val="262D4C"/>
        </a:accent2>
        <a:accent3>
          <a:srgbClr val="FFFFFF"/>
        </a:accent3>
        <a:accent4>
          <a:srgbClr val="000000"/>
        </a:accent4>
        <a:accent5>
          <a:srgbClr val="DEAAAA"/>
        </a:accent5>
        <a:accent6>
          <a:srgbClr val="212844"/>
        </a:accent6>
        <a:hlink>
          <a:srgbClr val="598BB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HMT PowerPoint_template_library.pptx" id="{329E222A-4A20-4286-BC36-D72F8B33ED05}" vid="{BE91E04A-0C07-4341-8D8B-E4820ADB8C2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HMT PowerPoint_template_library</Template>
  <TotalTime>644</TotalTime>
  <Words>275</Words>
  <Application>Microsoft Office PowerPoint</Application>
  <PresentationFormat>A4 Paper (210x297 mm)</PresentationFormat>
  <Paragraphs>60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HMT powerpoint presentation</vt:lpstr>
      <vt:lpstr>Environmental factors in transport project commissioning and approval :  From evidence to influence</vt:lpstr>
      <vt:lpstr>Setting the framework – transport planning and delivery goes beyond a single Parliament timescale</vt:lpstr>
      <vt:lpstr>Are multiple departments involved, delivery stakeholders, and wider interested parties in transport project appraisal and scrutiny</vt:lpstr>
      <vt:lpstr> Following .gov.uk guidance on environmental considerations in project appraisal is important for ‘usability’ in decision making</vt:lpstr>
      <vt:lpstr>That said, environmental considerations are important but one of a large number of potentially competing inputs.</vt:lpstr>
      <vt:lpstr>    Treasury five part business case framework  – a key input to the Major Projects Review Group approval for project funding</vt:lpstr>
      <vt:lpstr>PowerPoint Presentation</vt:lpstr>
      <vt:lpstr>A number of quantifiable benefits were integral to the business case; and the environmental footprint a key consideration</vt:lpstr>
      <vt:lpstr>Public communication and press potential can be valuable in ensuring environmental evidence and benefits get high profile.</vt:lpstr>
      <vt:lpstr>Conclusion</vt:lpstr>
    </vt:vector>
  </TitlesOfParts>
  <Company>HM Treasury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factors and transport projects approval – from evidence to influence</dc:title>
  <dc:creator>Robb, Victoria - HMT</dc:creator>
  <cp:lastModifiedBy>Matthew Wright</cp:lastModifiedBy>
  <cp:revision>47</cp:revision>
  <cp:lastPrinted>2008-10-03T08:28:06Z</cp:lastPrinted>
  <dcterms:created xsi:type="dcterms:W3CDTF">2015-11-25T10:32:24Z</dcterms:created>
  <dcterms:modified xsi:type="dcterms:W3CDTF">2015-12-03T13:49:56Z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jDocumentSecurityLabel">
    <vt:lpwstr>UNCLASSIFIED</vt:lpwstr>
  </property>
  <property fmtid="{D5CDD505-2E9C-101B-9397-08002B2CF9AE}" pid="3" name="Document Security Label">
    <vt:lpwstr>UNCLASSIFIED</vt:lpwstr>
  </property>
  <property fmtid="{D5CDD505-2E9C-101B-9397-08002B2CF9AE}" pid="4" name="bjDocumentSecurityXML">
    <vt:lpwstr>&lt;label version="1.0"&gt;&lt;element uid="id_newpolicy" value=""/&gt;&lt;element uid="id_unclassified" value=""/&gt;&lt;/label&gt;</vt:lpwstr>
  </property>
  <property fmtid="{D5CDD505-2E9C-101B-9397-08002B2CF9AE}" pid="5" name="bjDocumentSecurityPolicyProp">
    <vt:lpwstr>UK</vt:lpwstr>
  </property>
  <property fmtid="{D5CDD505-2E9C-101B-9397-08002B2CF9AE}" pid="6" name="bjDocumentSecurityPolicyPropID">
    <vt:lpwstr>id_newpolicy</vt:lpwstr>
  </property>
  <property fmtid="{D5CDD505-2E9C-101B-9397-08002B2CF9AE}" pid="7" name="bjDocumentSecurityProp1">
    <vt:lpwstr>UNCLASSIFIED</vt:lpwstr>
  </property>
  <property fmtid="{D5CDD505-2E9C-101B-9397-08002B2CF9AE}" pid="8" name="bjSecLabelProp1ID">
    <vt:lpwstr>id_unclassified</vt:lpwstr>
  </property>
  <property fmtid="{D5CDD505-2E9C-101B-9397-08002B2CF9AE}" pid="9" name="bjDocumentSecurityProp2">
    <vt:lpwstr/>
  </property>
  <property fmtid="{D5CDD505-2E9C-101B-9397-08002B2CF9AE}" pid="10" name="bjSecLabelProp2ID">
    <vt:lpwstr/>
  </property>
  <property fmtid="{D5CDD505-2E9C-101B-9397-08002B2CF9AE}" pid="11" name="bjDocumentSecurityProp3">
    <vt:lpwstr/>
  </property>
  <property fmtid="{D5CDD505-2E9C-101B-9397-08002B2CF9AE}" pid="12" name="bjSecLabelProp3ID">
    <vt:lpwstr/>
  </property>
  <property fmtid="{D5CDD505-2E9C-101B-9397-08002B2CF9AE}" pid="13" name="eGMS.protectiveMarking">
    <vt:lpwstr/>
  </property>
  <property fmtid="{D5CDD505-2E9C-101B-9397-08002B2CF9AE}" pid="14" name="docIndexRef">
    <vt:lpwstr>a32beca6-e6eb-4e92-a450-b993b59c9403</vt:lpwstr>
  </property>
</Properties>
</file>